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723" r:id="rId5"/>
  </p:sldMasterIdLst>
  <p:notesMasterIdLst>
    <p:notesMasterId r:id="rId34"/>
  </p:notesMasterIdLst>
  <p:handoutMasterIdLst>
    <p:handoutMasterId r:id="rId35"/>
  </p:handoutMasterIdLst>
  <p:sldIdLst>
    <p:sldId id="269" r:id="rId6"/>
    <p:sldId id="1110" r:id="rId7"/>
    <p:sldId id="1084" r:id="rId8"/>
    <p:sldId id="1112" r:id="rId9"/>
    <p:sldId id="275" r:id="rId10"/>
    <p:sldId id="1119" r:id="rId11"/>
    <p:sldId id="1108" r:id="rId12"/>
    <p:sldId id="1114" r:id="rId13"/>
    <p:sldId id="1118" r:id="rId14"/>
    <p:sldId id="1089" r:id="rId15"/>
    <p:sldId id="1090" r:id="rId16"/>
    <p:sldId id="1088" r:id="rId17"/>
    <p:sldId id="1101" r:id="rId18"/>
    <p:sldId id="1102" r:id="rId19"/>
    <p:sldId id="1092" r:id="rId20"/>
    <p:sldId id="1120" r:id="rId21"/>
    <p:sldId id="1086" r:id="rId22"/>
    <p:sldId id="1087" r:id="rId23"/>
    <p:sldId id="1121" r:id="rId24"/>
    <p:sldId id="1098" r:id="rId25"/>
    <p:sldId id="1096" r:id="rId26"/>
    <p:sldId id="1122" r:id="rId27"/>
    <p:sldId id="1129" r:id="rId28"/>
    <p:sldId id="1127" r:id="rId29"/>
    <p:sldId id="1128" r:id="rId30"/>
    <p:sldId id="1094" r:id="rId31"/>
    <p:sldId id="1130" r:id="rId32"/>
    <p:sldId id="1124" r:id="rId33"/>
  </p:sldIdLst>
  <p:sldSz cx="14630400" cy="8229600"/>
  <p:notesSz cx="6858000" cy="9144000"/>
  <p:defaultTextStyle>
    <a:defPPr>
      <a:defRPr lang="en-US"/>
    </a:defPPr>
    <a:lvl1pPr marL="0" algn="l" defTabSz="1097280" rtl="0" eaLnBrk="1" latinLnBrk="0" hangingPunct="1">
      <a:defRPr sz="2160" kern="1200">
        <a:solidFill>
          <a:schemeClr val="tx1"/>
        </a:solidFill>
        <a:latin typeface="+mn-lt"/>
        <a:ea typeface="+mn-ea"/>
        <a:cs typeface="+mn-cs"/>
      </a:defRPr>
    </a:lvl1pPr>
    <a:lvl2pPr marL="548640" algn="l" defTabSz="1097280" rtl="0" eaLnBrk="1" latinLnBrk="0" hangingPunct="1">
      <a:defRPr sz="2160" kern="1200">
        <a:solidFill>
          <a:schemeClr val="tx1"/>
        </a:solidFill>
        <a:latin typeface="+mn-lt"/>
        <a:ea typeface="+mn-ea"/>
        <a:cs typeface="+mn-cs"/>
      </a:defRPr>
    </a:lvl2pPr>
    <a:lvl3pPr marL="1097280" algn="l" defTabSz="1097280" rtl="0" eaLnBrk="1" latinLnBrk="0" hangingPunct="1">
      <a:defRPr sz="2160" kern="1200">
        <a:solidFill>
          <a:schemeClr val="tx1"/>
        </a:solidFill>
        <a:latin typeface="+mn-lt"/>
        <a:ea typeface="+mn-ea"/>
        <a:cs typeface="+mn-cs"/>
      </a:defRPr>
    </a:lvl3pPr>
    <a:lvl4pPr marL="1645920" algn="l" defTabSz="1097280" rtl="0" eaLnBrk="1" latinLnBrk="0" hangingPunct="1">
      <a:defRPr sz="2160" kern="1200">
        <a:solidFill>
          <a:schemeClr val="tx1"/>
        </a:solidFill>
        <a:latin typeface="+mn-lt"/>
        <a:ea typeface="+mn-ea"/>
        <a:cs typeface="+mn-cs"/>
      </a:defRPr>
    </a:lvl4pPr>
    <a:lvl5pPr marL="2194560" algn="l" defTabSz="1097280" rtl="0" eaLnBrk="1" latinLnBrk="0" hangingPunct="1">
      <a:defRPr sz="2160" kern="1200">
        <a:solidFill>
          <a:schemeClr val="tx1"/>
        </a:solidFill>
        <a:latin typeface="+mn-lt"/>
        <a:ea typeface="+mn-ea"/>
        <a:cs typeface="+mn-cs"/>
      </a:defRPr>
    </a:lvl5pPr>
    <a:lvl6pPr marL="2743200" algn="l" defTabSz="1097280" rtl="0" eaLnBrk="1" latinLnBrk="0" hangingPunct="1">
      <a:defRPr sz="2160" kern="1200">
        <a:solidFill>
          <a:schemeClr val="tx1"/>
        </a:solidFill>
        <a:latin typeface="+mn-lt"/>
        <a:ea typeface="+mn-ea"/>
        <a:cs typeface="+mn-cs"/>
      </a:defRPr>
    </a:lvl6pPr>
    <a:lvl7pPr marL="3291840" algn="l" defTabSz="1097280" rtl="0" eaLnBrk="1" latinLnBrk="0" hangingPunct="1">
      <a:defRPr sz="2160" kern="1200">
        <a:solidFill>
          <a:schemeClr val="tx1"/>
        </a:solidFill>
        <a:latin typeface="+mn-lt"/>
        <a:ea typeface="+mn-ea"/>
        <a:cs typeface="+mn-cs"/>
      </a:defRPr>
    </a:lvl7pPr>
    <a:lvl8pPr marL="3840480" algn="l" defTabSz="1097280" rtl="0" eaLnBrk="1" latinLnBrk="0" hangingPunct="1">
      <a:defRPr sz="2160" kern="1200">
        <a:solidFill>
          <a:schemeClr val="tx1"/>
        </a:solidFill>
        <a:latin typeface="+mn-lt"/>
        <a:ea typeface="+mn-ea"/>
        <a:cs typeface="+mn-cs"/>
      </a:defRPr>
    </a:lvl8pPr>
    <a:lvl9pPr marL="4389120" algn="l" defTabSz="1097280" rtl="0" eaLnBrk="1" latinLnBrk="0" hangingPunct="1">
      <a:defRPr sz="216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592" userDrawn="1">
          <p15:clr>
            <a:srgbClr val="A4A3A4"/>
          </p15:clr>
        </p15:guide>
        <p15:guide id="2" pos="4608" userDrawn="1">
          <p15:clr>
            <a:srgbClr val="A4A3A4"/>
          </p15:clr>
        </p15:guide>
        <p15:guide id="3" pos="376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7D7E9"/>
    <a:srgbClr val="18335A"/>
    <a:srgbClr val="6F64A8"/>
    <a:srgbClr val="140F23"/>
    <a:srgbClr val="6B5EA3"/>
    <a:srgbClr val="719500"/>
    <a:srgbClr val="80A430"/>
    <a:srgbClr val="685B94"/>
    <a:srgbClr val="493064"/>
    <a:srgbClr val="9C475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9AE6D48-D62A-4905-BF1E-586788214285}" v="12" dt="2024-10-20T19:05:39.183"/>
    <p1510:client id="{ECF0C9B1-810E-0D07-C694-F858B4DA0CC1}" v="25" dt="2024-10-21T00:46:07.67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36" autoAdjust="0"/>
    <p:restoredTop sz="93792" autoAdjust="0"/>
  </p:normalViewPr>
  <p:slideViewPr>
    <p:cSldViewPr snapToGrid="0">
      <p:cViewPr varScale="1">
        <p:scale>
          <a:sx n="52" d="100"/>
          <a:sy n="52" d="100"/>
        </p:scale>
        <p:origin x="152" y="60"/>
      </p:cViewPr>
      <p:guideLst>
        <p:guide orient="horz" pos="2592"/>
        <p:guide pos="4608"/>
        <p:guide pos="376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200" d="100"/>
        <a:sy n="200" d="100"/>
      </p:scale>
      <p:origin x="0" y="0"/>
    </p:cViewPr>
  </p:notesTextViewPr>
  <p:sorterViewPr>
    <p:cViewPr>
      <p:scale>
        <a:sx n="100" d="100"/>
        <a:sy n="100" d="100"/>
      </p:scale>
      <p:origin x="0" y="-9976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tableStyles" Target="tableStyles.xml"/><Relationship Id="rId21" Type="http://schemas.openxmlformats.org/officeDocument/2006/relationships/slide" Target="slides/slide16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2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41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viewProps" Target="viewProps.xml"/><Relationship Id="rId40" Type="http://schemas.microsoft.com/office/2016/11/relationships/changesInfo" Target="changesInfos/changesInfo1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presProps" Target="pres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handoutMaster" Target="handoutMasters/handoutMaster1.xml"/><Relationship Id="rId8" Type="http://schemas.openxmlformats.org/officeDocument/2006/relationships/slide" Target="slides/slide3.xml"/><Relationship Id="rId3" Type="http://schemas.openxmlformats.org/officeDocument/2006/relationships/customXml" Target="../customXml/item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tephanie Bush-Goddard" userId="S::stephanie.bush-goddard_nrc.gov#ext#@pnnl.onmicrosoft.com::87c0665c-da79-4456-92b2-33401e26fc81" providerId="AD" clId="Web-{ECF0C9B1-810E-0D07-C694-F858B4DA0CC1}"/>
    <pc:docChg chg="modSld">
      <pc:chgData name="Stephanie Bush-Goddard" userId="S::stephanie.bush-goddard_nrc.gov#ext#@pnnl.onmicrosoft.com::87c0665c-da79-4456-92b2-33401e26fc81" providerId="AD" clId="Web-{ECF0C9B1-810E-0D07-C694-F858B4DA0CC1}" dt="2024-10-21T00:46:07.610" v="18" actId="20577"/>
      <pc:docMkLst>
        <pc:docMk/>
      </pc:docMkLst>
      <pc:sldChg chg="addSp delSp modSp">
        <pc:chgData name="Stephanie Bush-Goddard" userId="S::stephanie.bush-goddard_nrc.gov#ext#@pnnl.onmicrosoft.com::87c0665c-da79-4456-92b2-33401e26fc81" providerId="AD" clId="Web-{ECF0C9B1-810E-0D07-C694-F858B4DA0CC1}" dt="2024-10-21T00:43:50.128" v="11" actId="1076"/>
        <pc:sldMkLst>
          <pc:docMk/>
          <pc:sldMk cId="1260077138" sldId="1128"/>
        </pc:sldMkLst>
        <pc:picChg chg="add mod modCrop">
          <ac:chgData name="Stephanie Bush-Goddard" userId="S::stephanie.bush-goddard_nrc.gov#ext#@pnnl.onmicrosoft.com::87c0665c-da79-4456-92b2-33401e26fc81" providerId="AD" clId="Web-{ECF0C9B1-810E-0D07-C694-F858B4DA0CC1}" dt="2024-10-21T00:43:42.222" v="9" actId="14100"/>
          <ac:picMkLst>
            <pc:docMk/>
            <pc:sldMk cId="1260077138" sldId="1128"/>
            <ac:picMk id="4" creationId="{FB73CD26-B441-4FF3-2570-33A5B42994BB}"/>
          </ac:picMkLst>
        </pc:picChg>
        <pc:picChg chg="del">
          <ac:chgData name="Stephanie Bush-Goddard" userId="S::stephanie.bush-goddard_nrc.gov#ext#@pnnl.onmicrosoft.com::87c0665c-da79-4456-92b2-33401e26fc81" providerId="AD" clId="Web-{ECF0C9B1-810E-0D07-C694-F858B4DA0CC1}" dt="2024-10-21T00:42:44.395" v="0"/>
          <ac:picMkLst>
            <pc:docMk/>
            <pc:sldMk cId="1260077138" sldId="1128"/>
            <ac:picMk id="5" creationId="{256DAAFA-0594-3A24-8727-6DAA7727103A}"/>
          </ac:picMkLst>
        </pc:picChg>
        <pc:picChg chg="mod">
          <ac:chgData name="Stephanie Bush-Goddard" userId="S::stephanie.bush-goddard_nrc.gov#ext#@pnnl.onmicrosoft.com::87c0665c-da79-4456-92b2-33401e26fc81" providerId="AD" clId="Web-{ECF0C9B1-810E-0D07-C694-F858B4DA0CC1}" dt="2024-10-21T00:43:50.128" v="11" actId="1076"/>
          <ac:picMkLst>
            <pc:docMk/>
            <pc:sldMk cId="1260077138" sldId="1128"/>
            <ac:picMk id="2050" creationId="{2CD7028E-4336-BB01-7178-6FAF9F88CCB3}"/>
          </ac:picMkLst>
        </pc:picChg>
      </pc:sldChg>
      <pc:sldChg chg="modSp">
        <pc:chgData name="Stephanie Bush-Goddard" userId="S::stephanie.bush-goddard_nrc.gov#ext#@pnnl.onmicrosoft.com::87c0665c-da79-4456-92b2-33401e26fc81" providerId="AD" clId="Web-{ECF0C9B1-810E-0D07-C694-F858B4DA0CC1}" dt="2024-10-21T00:46:07.610" v="18" actId="20577"/>
        <pc:sldMkLst>
          <pc:docMk/>
          <pc:sldMk cId="671111457" sldId="1129"/>
        </pc:sldMkLst>
        <pc:spChg chg="mod">
          <ac:chgData name="Stephanie Bush-Goddard" userId="S::stephanie.bush-goddard_nrc.gov#ext#@pnnl.onmicrosoft.com::87c0665c-da79-4456-92b2-33401e26fc81" providerId="AD" clId="Web-{ECF0C9B1-810E-0D07-C694-F858B4DA0CC1}" dt="2024-10-21T00:46:07.610" v="18" actId="20577"/>
          <ac:spMkLst>
            <pc:docMk/>
            <pc:sldMk cId="671111457" sldId="1129"/>
            <ac:spMk id="12" creationId="{48E36782-12CA-098B-91FF-07FCB968BB96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56A69A9C-1087-184F-8370-423E175D9D7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9090E3D-F5E5-0D40-B323-A25B85CF9E8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6E50B8-2EF8-564F-AE86-D84E6C503530}" type="datetimeFigureOut">
              <a:rPr lang="en-US" smtClean="0"/>
              <a:t>10/20/2024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4E3AA97-2F38-5340-B685-1E0EA3E358D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2B732F3-25A6-284F-A24C-5FD21AE6BEE6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078BA3-E235-9946-9A4D-07E907F688D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400039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AC8D20-1945-7145-91A2-3D134BDA25E2}" type="datetimeFigureOut">
              <a:rPr lang="en-US" smtClean="0"/>
              <a:t>10/20/2024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10104DB-87CA-D64F-AB86-DB2520DDF5D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40554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  <p:extLst>
    <p:ext uri="{620B2872-D7B9-4A21-9093-7833F8D536E1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0104DB-87CA-D64F-AB86-DB2520DDF5D7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9520646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0104DB-87CA-D64F-AB86-DB2520DDF5D7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258802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0104DB-87CA-D64F-AB86-DB2520DDF5D7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954306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0104DB-87CA-D64F-AB86-DB2520DDF5D7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106961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0104DB-87CA-D64F-AB86-DB2520DDF5D7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195908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0104DB-87CA-D64F-AB86-DB2520DDF5D7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182055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0104DB-87CA-D64F-AB86-DB2520DDF5D7}" type="slidenum">
              <a:rPr lang="en-US" smtClean="0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607097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endParaRPr lang="en-US" sz="1800" b="0" i="0" u="none" strike="noStrike" baseline="0" dirty="0">
              <a:latin typeface="ArialM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0104DB-87CA-D64F-AB86-DB2520DDF5D7}" type="slidenum">
              <a:rPr lang="en-US" smtClean="0"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9202968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0104DB-87CA-D64F-AB86-DB2520DDF5D7}" type="slidenum">
              <a:rPr lang="en-US" smtClean="0"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801452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0104DB-87CA-D64F-AB86-DB2520DDF5D7}" type="slidenum">
              <a:rPr lang="en-US" smtClean="0"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358354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endParaRPr lang="en-US" sz="1800" b="0" i="0" u="none" strike="noStrike" baseline="0" dirty="0">
              <a:latin typeface="ArialM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0104DB-87CA-D64F-AB86-DB2520DDF5D7}" type="slidenum">
              <a:rPr lang="en-US" smtClean="0"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38434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0104DB-87CA-D64F-AB86-DB2520DDF5D7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513291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0104DB-87CA-D64F-AB86-DB2520DDF5D7}" type="slidenum">
              <a:rPr lang="en-US" smtClean="0"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347011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0104DB-87CA-D64F-AB86-DB2520DDF5D7}" type="slidenum">
              <a:rPr lang="en-US" smtClean="0"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313816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0104DB-87CA-D64F-AB86-DB2520DDF5D7}" type="slidenum">
              <a:rPr lang="en-US" smtClean="0"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435838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0104DB-87CA-D64F-AB86-DB2520DDF5D7}" type="slidenum">
              <a:rPr lang="en-US" smtClean="0"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86151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0104DB-87CA-D64F-AB86-DB2520DDF5D7}" type="slidenum">
              <a:rPr lang="en-US" smtClean="0"/>
              <a:t>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15261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0104DB-87CA-D64F-AB86-DB2520DDF5D7}" type="slidenum">
              <a:rPr lang="en-US" smtClean="0"/>
              <a:t>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940483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0104DB-87CA-D64F-AB86-DB2520DDF5D7}" type="slidenum">
              <a:rPr lang="en-US" smtClean="0"/>
              <a:t>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916366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0104DB-87CA-D64F-AB86-DB2520DDF5D7}" type="slidenum">
              <a:rPr lang="en-US" smtClean="0"/>
              <a:t>27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9520646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0104DB-87CA-D64F-AB86-DB2520DDF5D7}" type="slidenum">
              <a:rPr lang="en-US" smtClean="0"/>
              <a:t>28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940942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0104DB-87CA-D64F-AB86-DB2520DDF5D7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039621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0104DB-87CA-D64F-AB86-DB2520DDF5D7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977722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spcAft>
                <a:spcPts val="600"/>
              </a:spcAft>
              <a:buFont typeface="Arial"/>
              <a:buNone/>
            </a:pPr>
            <a:endParaRPr lang="en-US" b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0104DB-87CA-D64F-AB86-DB2520DDF5D7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810222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endParaRPr lang="en-US" b="0" i="0" dirty="0">
              <a:solidFill>
                <a:srgbClr val="333333"/>
              </a:solidFill>
              <a:effectLst/>
              <a:highlight>
                <a:srgbClr val="FFFFFF"/>
              </a:highlight>
              <a:latin typeface="Helvetica Neue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0104DB-87CA-D64F-AB86-DB2520DDF5D7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829914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algn="l">
              <a:buNone/>
            </a:pPr>
            <a:endParaRPr lang="en-US" sz="1800" b="0" i="0" u="none" strike="noStrike" baseline="0" dirty="0">
              <a:latin typeface="ArialM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0104DB-87CA-D64F-AB86-DB2520DDF5D7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271980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0104DB-87CA-D64F-AB86-DB2520DDF5D7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721209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endParaRPr lang="en-US" sz="1800" b="0" i="0" u="none" strike="noStrike" baseline="0" dirty="0">
              <a:latin typeface="ArialMT"/>
            </a:endParaRPr>
          </a:p>
          <a:p>
            <a:pPr algn="l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0104DB-87CA-D64F-AB86-DB2520DDF5D7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50219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_Plain_Black">
    <p:bg>
      <p:bgPr>
        <a:blipFill dpi="0" rotWithShape="1">
          <a:blip r:embed="rId2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2743200"/>
            <a:ext cx="4572000" cy="1828800"/>
          </a:xfrm>
          <a:prstGeom prst="rect">
            <a:avLst/>
          </a:prstGeom>
        </p:spPr>
        <p:txBody>
          <a:bodyPr lIns="0" tIns="0" rIns="0" bIns="0" anchor="b">
            <a:noAutofit/>
          </a:bodyPr>
          <a:lstStyle>
            <a:lvl1pPr algn="r">
              <a:defRPr sz="4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3061D5F4-8719-384B-945C-9A27060F99A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370529" y="5669280"/>
            <a:ext cx="4572000" cy="274320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>
            <a:lvl1pPr marL="0" indent="0" algn="r"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48640" indent="0">
              <a:buNone/>
              <a:defRPr/>
            </a:lvl2pPr>
            <a:lvl3pPr marL="1097280" indent="0">
              <a:buNone/>
              <a:defRPr/>
            </a:lvl3pPr>
            <a:lvl4pPr marL="1645920" indent="0">
              <a:buNone/>
              <a:defRPr/>
            </a:lvl4pPr>
            <a:lvl5pPr marL="2194560" indent="0">
              <a:buNone/>
              <a:defRPr/>
            </a:lvl5pPr>
          </a:lstStyle>
          <a:p>
            <a:pPr lvl="0"/>
            <a:r>
              <a:rPr lang="en-US"/>
              <a:t>Click to add presenter’s name</a:t>
            </a:r>
          </a:p>
        </p:txBody>
      </p:sp>
      <p:sp>
        <p:nvSpPr>
          <p:cNvPr id="21" name="Text Placeholder 19">
            <a:extLst>
              <a:ext uri="{FF2B5EF4-FFF2-40B4-BE49-F238E27FC236}">
                <a16:creationId xmlns:a16="http://schemas.microsoft.com/office/drawing/2014/main" id="{3E2D432E-6648-6643-9C6E-38B1EFF5EE3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371600" y="5983356"/>
            <a:ext cx="4572000" cy="274320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>
            <a:lvl1pPr marL="0" indent="0" algn="r">
              <a:buNone/>
              <a:defRPr sz="1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48640" indent="0">
              <a:buNone/>
              <a:defRPr/>
            </a:lvl2pPr>
            <a:lvl3pPr marL="1097280" indent="0">
              <a:buNone/>
              <a:defRPr/>
            </a:lvl3pPr>
            <a:lvl4pPr marL="1645920" indent="0">
              <a:buNone/>
              <a:defRPr/>
            </a:lvl4pPr>
            <a:lvl5pPr marL="2194560" indent="0">
              <a:buNone/>
              <a:defRPr/>
            </a:lvl5pPr>
          </a:lstStyle>
          <a:p>
            <a:pPr lvl="0"/>
            <a:r>
              <a:rPr lang="en-US"/>
              <a:t>Click to add presenter’s title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915389B-4BB4-1644-9B7E-35A85D0C1E3B}"/>
              </a:ext>
            </a:extLst>
          </p:cNvPr>
          <p:cNvSpPr txBox="1"/>
          <p:nvPr userDrawn="1"/>
        </p:nvSpPr>
        <p:spPr>
          <a:xfrm>
            <a:off x="3710609" y="-1245704"/>
            <a:ext cx="184731" cy="4247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15" name="Date Placeholder 1">
            <a:extLst>
              <a:ext uri="{FF2B5EF4-FFF2-40B4-BE49-F238E27FC236}">
                <a16:creationId xmlns:a16="http://schemas.microsoft.com/office/drawing/2014/main" id="{9D9DB338-5D5C-4ACA-9ECF-C3E34C44127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2651641" y="4915645"/>
            <a:ext cx="3290888" cy="4381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ABD4F8E3-4ED9-44B4-99E6-8A3D2CF8D415}" type="datetime4">
              <a:rPr lang="en-US" smtClean="0"/>
              <a:pPr/>
              <a:t>October 20, 2024</a:t>
            </a:fld>
            <a:endParaRPr lang="en-US" dirty="0"/>
          </a:p>
        </p:txBody>
      </p:sp>
      <p:sp>
        <p:nvSpPr>
          <p:cNvPr id="16" name="Footer Placeholder 2">
            <a:extLst>
              <a:ext uri="{FF2B5EF4-FFF2-40B4-BE49-F238E27FC236}">
                <a16:creationId xmlns:a16="http://schemas.microsoft.com/office/drawing/2014/main" id="{F55B65E8-4040-44D0-A4FE-A050FD948A7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89037" y="7788442"/>
            <a:ext cx="4963110" cy="44115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1305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3768" userDrawn="1">
          <p15:clr>
            <a:srgbClr val="FBAE40"/>
          </p15:clr>
        </p15:guide>
        <p15:guide id="2" pos="4608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Image">
    <p:bg>
      <p:bgPr>
        <a:blipFill dpi="0" rotWithShape="1">
          <a:blip r:embed="rId2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461BC267-6301-D647-5DD0-B5814043AC79}"/>
              </a:ext>
            </a:extLst>
          </p:cNvPr>
          <p:cNvSpPr/>
          <p:nvPr userDrawn="1"/>
        </p:nvSpPr>
        <p:spPr>
          <a:xfrm>
            <a:off x="6408814" y="0"/>
            <a:ext cx="8221586" cy="82296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Picture Placeholder 2">
            <a:extLst>
              <a:ext uri="{FF2B5EF4-FFF2-40B4-BE49-F238E27FC236}">
                <a16:creationId xmlns:a16="http://schemas.microsoft.com/office/drawing/2014/main" id="{66026595-8D7E-D24C-9263-B65316A326B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898104" y="457200"/>
            <a:ext cx="7275095" cy="7315200"/>
          </a:xfrm>
          <a:prstGeom prst="rect">
            <a:avLst/>
          </a:prstGeom>
          <a:solidFill>
            <a:srgbClr val="B3B3B3"/>
          </a:solidFill>
        </p:spPr>
        <p:txBody>
          <a:bodyPr lIns="0" tIns="0" rIns="0" bIns="0" anchor="ctr" anchorCtr="0"/>
          <a:lstStyle>
            <a:lvl1pPr marL="0" indent="0" algn="ctr">
              <a:buNone/>
              <a:defRPr sz="18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3" name="Slide Number Placeholder 3">
            <a:extLst>
              <a:ext uri="{FF2B5EF4-FFF2-40B4-BE49-F238E27FC236}">
                <a16:creationId xmlns:a16="http://schemas.microsoft.com/office/drawing/2014/main" id="{3338E046-DF9E-FC49-A812-491AB8058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3994296" y="7772400"/>
            <a:ext cx="453223" cy="457200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r">
              <a:defRPr sz="1200">
                <a:solidFill>
                  <a:srgbClr val="B3B3B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FE7A4BB3-E848-5A44-82DF-322201952CD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5">
            <a:extLst>
              <a:ext uri="{FF2B5EF4-FFF2-40B4-BE49-F238E27FC236}">
                <a16:creationId xmlns:a16="http://schemas.microsoft.com/office/drawing/2014/main" id="{1D0CE8D1-2F12-5A44-A6B5-2CD466F52A6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898104" y="6858000"/>
            <a:ext cx="7275095" cy="914400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100000">
                <a:srgbClr val="000000"/>
              </a:gs>
            </a:gsLst>
            <a:lin ang="5400000" scaled="0"/>
          </a:gradFill>
        </p:spPr>
        <p:txBody>
          <a:bodyPr lIns="182880" tIns="182880" rIns="182880" bIns="182880" anchor="b" anchorCtr="0"/>
          <a:lstStyle>
            <a:lvl1pPr marL="0" indent="0"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4864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09728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4592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19456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insert image caption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B99B87A2-8960-403D-AE0D-D5494627220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371599" y="2295525"/>
            <a:ext cx="4572001" cy="1590675"/>
          </a:xfrm>
          <a:prstGeom prst="rect">
            <a:avLst/>
          </a:prstGeom>
        </p:spPr>
        <p:txBody>
          <a:bodyPr lIns="0" anchor="b"/>
          <a:lstStyle>
            <a:lvl1pPr>
              <a:defRPr lang="en-US" sz="3600" b="1" kern="120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slide title</a:t>
            </a:r>
          </a:p>
        </p:txBody>
      </p:sp>
      <p:sp>
        <p:nvSpPr>
          <p:cNvPr id="11" name="Content Placeholder 13">
            <a:extLst>
              <a:ext uri="{FF2B5EF4-FFF2-40B4-BE49-F238E27FC236}">
                <a16:creationId xmlns:a16="http://schemas.microsoft.com/office/drawing/2014/main" id="{29354FF4-9871-4E1B-A45A-ABAA2BE2B69B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1394459" y="4373033"/>
            <a:ext cx="4572000" cy="3429000"/>
          </a:xfrm>
          <a:prstGeom prst="rect">
            <a:avLst/>
          </a:prstGeom>
        </p:spPr>
        <p:txBody>
          <a:bodyPr/>
          <a:lstStyle>
            <a:lvl1pPr>
              <a:buClr>
                <a:srgbClr val="F37421"/>
              </a:buClr>
              <a:defRPr sz="2800">
                <a:solidFill>
                  <a:schemeClr val="bg1"/>
                </a:solidFill>
              </a:defRPr>
            </a:lvl1pPr>
            <a:lvl2pPr marL="822960" indent="-274320">
              <a:buClr>
                <a:srgbClr val="F37421"/>
              </a:buClr>
              <a:buFont typeface="Wingdings" panose="05000000000000000000" pitchFamily="2" charset="2"/>
              <a:buChar char="§"/>
              <a:defRPr sz="2400">
                <a:solidFill>
                  <a:schemeClr val="bg1"/>
                </a:solidFill>
              </a:defRPr>
            </a:lvl2pPr>
            <a:lvl3pPr marL="1371600" indent="-274320">
              <a:buClr>
                <a:srgbClr val="F37421"/>
              </a:buClr>
              <a:buFont typeface="Wingdings" panose="05000000000000000000" pitchFamily="2" charset="2"/>
              <a:buChar char="ü"/>
              <a:defRPr sz="2000">
                <a:solidFill>
                  <a:schemeClr val="bg1"/>
                </a:solidFill>
              </a:defRPr>
            </a:lvl3pPr>
            <a:lvl4pPr>
              <a:buClr>
                <a:srgbClr val="F37421"/>
              </a:buClr>
              <a:defRPr sz="1800">
                <a:solidFill>
                  <a:schemeClr val="bg1"/>
                </a:solidFill>
              </a:defRPr>
            </a:lvl4pPr>
            <a:lvl5pPr marL="2468880" indent="-274320">
              <a:buClr>
                <a:srgbClr val="F37421"/>
              </a:buClr>
              <a:buFont typeface="Wingdings" panose="05000000000000000000" pitchFamily="2" charset="2"/>
              <a:buChar char="§"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4" name="Date Placeholder 1">
            <a:extLst>
              <a:ext uri="{FF2B5EF4-FFF2-40B4-BE49-F238E27FC236}">
                <a16:creationId xmlns:a16="http://schemas.microsoft.com/office/drawing/2014/main" id="{47EFCEB6-2E27-4C42-A1E5-AC8A8BA8378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703408" y="7795155"/>
            <a:ext cx="3108007" cy="43444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7EE7B1-A6C1-4E39-8665-A73ED03F32E1}" type="datetimeFigureOut">
              <a:rPr lang="en-US" smtClean="0"/>
              <a:pPr/>
              <a:t>10/20/2024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7828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Text 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049C90B8-4BAF-9A46-98DB-81259C436289}"/>
              </a:ext>
            </a:extLst>
          </p:cNvPr>
          <p:cNvSpPr/>
          <p:nvPr userDrawn="1"/>
        </p:nvSpPr>
        <p:spPr>
          <a:xfrm>
            <a:off x="6408814" y="0"/>
            <a:ext cx="8221586" cy="82296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Slide Number Placeholder 3">
            <a:extLst>
              <a:ext uri="{FF2B5EF4-FFF2-40B4-BE49-F238E27FC236}">
                <a16:creationId xmlns:a16="http://schemas.microsoft.com/office/drawing/2014/main" id="{3338E046-DF9E-FC49-A812-491AB8058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3994296" y="7772400"/>
            <a:ext cx="453223" cy="457200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r">
              <a:defRPr sz="1200">
                <a:solidFill>
                  <a:srgbClr val="B3B3B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FE7A4BB3-E848-5A44-82DF-322201952CD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Content Placeholder 4">
            <a:extLst>
              <a:ext uri="{FF2B5EF4-FFF2-40B4-BE49-F238E27FC236}">
                <a16:creationId xmlns:a16="http://schemas.microsoft.com/office/drawing/2014/main" id="{F0C408BC-A7DE-4A08-AD26-56414D2DD808}"/>
              </a:ext>
            </a:extLst>
          </p:cNvPr>
          <p:cNvSpPr>
            <a:spLocks noGrp="1"/>
          </p:cNvSpPr>
          <p:nvPr>
            <p:ph sz="quarter" idx="20"/>
          </p:nvPr>
        </p:nvSpPr>
        <p:spPr>
          <a:xfrm>
            <a:off x="6829168" y="457199"/>
            <a:ext cx="7373874" cy="7315200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822960" indent="-274320">
              <a:buFont typeface="Wingdings" panose="05000000000000000000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371600" indent="-274320">
              <a:buFont typeface="Wingdings" panose="05000000000000000000" pitchFamily="2" charset="2"/>
              <a:buChar char="ü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468880" indent="-274320">
              <a:buFont typeface="Wingdings" panose="05000000000000000000" pitchFamily="2" charset="2"/>
              <a:buChar char="§"/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4" name="Content Placeholder 13">
            <a:extLst>
              <a:ext uri="{FF2B5EF4-FFF2-40B4-BE49-F238E27FC236}">
                <a16:creationId xmlns:a16="http://schemas.microsoft.com/office/drawing/2014/main" id="{A3C58F0F-5237-4527-BB8E-6EEF623543BB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1394459" y="4373033"/>
            <a:ext cx="4572000" cy="3429000"/>
          </a:xfrm>
          <a:prstGeom prst="rect">
            <a:avLst/>
          </a:prstGeom>
        </p:spPr>
        <p:txBody>
          <a:bodyPr/>
          <a:lstStyle>
            <a:lvl1pPr>
              <a:buClr>
                <a:srgbClr val="F37421"/>
              </a:buClr>
              <a:defRPr sz="2800">
                <a:solidFill>
                  <a:schemeClr val="bg1"/>
                </a:solidFill>
              </a:defRPr>
            </a:lvl1pPr>
            <a:lvl2pPr marL="822960" indent="-274320">
              <a:buClr>
                <a:srgbClr val="F37421"/>
              </a:buClr>
              <a:buFont typeface="Wingdings" panose="05000000000000000000" pitchFamily="2" charset="2"/>
              <a:buChar char="§"/>
              <a:defRPr sz="2400">
                <a:solidFill>
                  <a:schemeClr val="bg1"/>
                </a:solidFill>
              </a:defRPr>
            </a:lvl2pPr>
            <a:lvl3pPr marL="1371600" indent="-274320">
              <a:buClr>
                <a:srgbClr val="F37421"/>
              </a:buClr>
              <a:buFont typeface="Wingdings" panose="05000000000000000000" pitchFamily="2" charset="2"/>
              <a:buChar char="ü"/>
              <a:defRPr sz="2000">
                <a:solidFill>
                  <a:schemeClr val="bg1"/>
                </a:solidFill>
              </a:defRPr>
            </a:lvl3pPr>
            <a:lvl4pPr>
              <a:buClr>
                <a:srgbClr val="F37421"/>
              </a:buClr>
              <a:defRPr sz="1800">
                <a:solidFill>
                  <a:schemeClr val="bg1"/>
                </a:solidFill>
              </a:defRPr>
            </a:lvl4pPr>
            <a:lvl5pPr marL="2468880" indent="-274320">
              <a:buClr>
                <a:srgbClr val="F37421"/>
              </a:buClr>
              <a:buFont typeface="Wingdings" panose="05000000000000000000" pitchFamily="2" charset="2"/>
              <a:buChar char="§"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8" name="Date Placeholder 1">
            <a:extLst>
              <a:ext uri="{FF2B5EF4-FFF2-40B4-BE49-F238E27FC236}">
                <a16:creationId xmlns:a16="http://schemas.microsoft.com/office/drawing/2014/main" id="{33D0FD2D-15F4-4320-9C04-2023CAB47E0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703408" y="7795155"/>
            <a:ext cx="3108007" cy="43444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7EE7B1-A6C1-4E39-8665-A73ED03F32E1}" type="datetimeFigureOut">
              <a:rPr lang="en-US" smtClean="0"/>
              <a:pPr/>
              <a:t>10/20/2024</a:t>
            </a:fld>
            <a:endParaRPr lang="en-US" dirty="0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77614967-FAA9-4DA9-B7DE-539AA892353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371599" y="2295525"/>
            <a:ext cx="4572001" cy="1590675"/>
          </a:xfrm>
          <a:prstGeom prst="rect">
            <a:avLst/>
          </a:prstGeom>
        </p:spPr>
        <p:txBody>
          <a:bodyPr lIns="0" anchor="b"/>
          <a:lstStyle>
            <a:lvl1pPr>
              <a:defRPr lang="en-US" sz="3600" b="1" kern="120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slide title</a:t>
            </a:r>
          </a:p>
        </p:txBody>
      </p:sp>
    </p:spTree>
    <p:extLst>
      <p:ext uri="{BB962C8B-B14F-4D97-AF65-F5344CB8AC3E}">
        <p14:creationId xmlns:p14="http://schemas.microsoft.com/office/powerpoint/2010/main" val="990347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0D96EEDE-6486-774B-B0E3-751BBA42CE35}"/>
              </a:ext>
            </a:extLst>
          </p:cNvPr>
          <p:cNvSpPr/>
          <p:nvPr userDrawn="1"/>
        </p:nvSpPr>
        <p:spPr>
          <a:xfrm>
            <a:off x="929246" y="0"/>
            <a:ext cx="13701154" cy="82296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3994296" y="7772400"/>
            <a:ext cx="453223" cy="457200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r">
              <a:defRPr sz="1200">
                <a:solidFill>
                  <a:srgbClr val="B3B3B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FE7A4BB3-E848-5A44-82DF-322201952CD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C1406DC-BAEC-4717-8F68-46C92F16638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09701" y="472966"/>
            <a:ext cx="8073512" cy="874673"/>
          </a:xfrm>
          <a:prstGeom prst="rect">
            <a:avLst/>
          </a:prstGeom>
        </p:spPr>
        <p:txBody>
          <a:bodyPr lIns="0" anchor="b"/>
          <a:lstStyle>
            <a:lvl1pPr>
              <a:defRPr lang="en-US" sz="3600" b="1" kern="1200" dirty="0">
                <a:solidFill>
                  <a:srgbClr val="18335A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slide title</a:t>
            </a:r>
          </a:p>
        </p:txBody>
      </p:sp>
      <p:sp>
        <p:nvSpPr>
          <p:cNvPr id="10" name="Content Placeholder 4">
            <a:extLst>
              <a:ext uri="{FF2B5EF4-FFF2-40B4-BE49-F238E27FC236}">
                <a16:creationId xmlns:a16="http://schemas.microsoft.com/office/drawing/2014/main" id="{028E3363-7137-4431-9927-3AE087A5B2BE}"/>
              </a:ext>
            </a:extLst>
          </p:cNvPr>
          <p:cNvSpPr>
            <a:spLocks noGrp="1"/>
          </p:cNvSpPr>
          <p:nvPr>
            <p:ph sz="quarter" idx="20"/>
          </p:nvPr>
        </p:nvSpPr>
        <p:spPr>
          <a:xfrm>
            <a:off x="1371600" y="2057399"/>
            <a:ext cx="12801600" cy="5486401"/>
          </a:xfrm>
          <a:prstGeom prst="rect">
            <a:avLst/>
          </a:prstGeom>
        </p:spPr>
        <p:txBody>
          <a:bodyPr/>
          <a:lstStyle>
            <a:lvl1pPr>
              <a:buClr>
                <a:srgbClr val="18335A"/>
              </a:buClr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822960" indent="-274320">
              <a:buClr>
                <a:srgbClr val="18335A"/>
              </a:buClr>
              <a:buFont typeface="Wingdings" panose="05000000000000000000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371600" indent="-274320">
              <a:buClr>
                <a:srgbClr val="18335A"/>
              </a:buClr>
              <a:buFont typeface="Wingdings" panose="05000000000000000000" pitchFamily="2" charset="2"/>
              <a:buChar char="ü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Clr>
                <a:srgbClr val="18335A"/>
              </a:buCl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468880" indent="-274320">
              <a:buClr>
                <a:srgbClr val="18335A"/>
              </a:buClr>
              <a:buFont typeface="Wingdings" panose="05000000000000000000" pitchFamily="2" charset="2"/>
              <a:buChar char="§"/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4" name="Date Placeholder 1">
            <a:extLst>
              <a:ext uri="{FF2B5EF4-FFF2-40B4-BE49-F238E27FC236}">
                <a16:creationId xmlns:a16="http://schemas.microsoft.com/office/drawing/2014/main" id="{E76F451D-D169-4CA9-91EE-97F19A35C6D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703408" y="7795155"/>
            <a:ext cx="3108007" cy="43444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7EE7B1-A6C1-4E39-8665-A73ED03F32E1}" type="datetimeFigureOut">
              <a:rPr lang="en-US" smtClean="0"/>
              <a:pPr/>
              <a:t>10/20/2024</a:t>
            </a:fld>
            <a:endParaRPr lang="en-US" dirty="0"/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8A19F790-0343-4862-A140-1B409986B7F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29246" y="7772400"/>
            <a:ext cx="12007821" cy="4381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86CD40E-4F18-75F7-79A8-011C7628FB8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590215" y="651470"/>
            <a:ext cx="3552552" cy="774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6792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754" userDrawn="1">
          <p15:clr>
            <a:srgbClr val="FBAE40"/>
          </p15:clr>
        </p15:guide>
        <p15:guide id="2" pos="4608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-Picture Gr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049C90B8-4BAF-9A46-98DB-81259C436289}"/>
              </a:ext>
            </a:extLst>
          </p:cNvPr>
          <p:cNvSpPr/>
          <p:nvPr userDrawn="1"/>
        </p:nvSpPr>
        <p:spPr>
          <a:xfrm>
            <a:off x="6317672" y="0"/>
            <a:ext cx="8312727" cy="82296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DEE2FC3-856F-2F4B-A52D-94189159AC1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582036" y="457200"/>
            <a:ext cx="3657600" cy="3429000"/>
          </a:xfrm>
          <a:prstGeom prst="rect">
            <a:avLst/>
          </a:prstGeom>
          <a:solidFill>
            <a:srgbClr val="B3B3B3"/>
          </a:solidFill>
        </p:spPr>
        <p:txBody>
          <a:bodyPr lIns="0" tIns="0" rIns="0" bIns="0" anchor="ctr" anchorCtr="0"/>
          <a:lstStyle>
            <a:lvl1pPr marL="0" indent="0" algn="ctr">
              <a:buNone/>
              <a:defRPr sz="18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FD00854A-4EC7-2D48-A025-5B0B48548BC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0696836" y="457200"/>
            <a:ext cx="3657600" cy="3429000"/>
          </a:xfrm>
          <a:prstGeom prst="rect">
            <a:avLst/>
          </a:prstGeom>
          <a:solidFill>
            <a:srgbClr val="B3B3B3"/>
          </a:solidFill>
        </p:spPr>
        <p:txBody>
          <a:bodyPr lIns="0" tIns="0" rIns="0" bIns="0" anchor="ctr" anchorCtr="0"/>
          <a:lstStyle>
            <a:lvl1pPr marL="0" indent="0" algn="ctr">
              <a:buNone/>
              <a:defRPr sz="18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67A8C708-D197-CF47-8089-89928BE1E30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582036" y="4343400"/>
            <a:ext cx="3657600" cy="3429000"/>
          </a:xfrm>
          <a:prstGeom prst="rect">
            <a:avLst/>
          </a:prstGeom>
          <a:solidFill>
            <a:srgbClr val="B3B3B3"/>
          </a:solidFill>
        </p:spPr>
        <p:txBody>
          <a:bodyPr lIns="0" tIns="0" rIns="0" bIns="0" anchor="ctr" anchorCtr="0"/>
          <a:lstStyle>
            <a:lvl1pPr marL="0" indent="0" algn="ctr">
              <a:buNone/>
              <a:defRPr sz="18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2" name="Picture Placeholder 2">
            <a:extLst>
              <a:ext uri="{FF2B5EF4-FFF2-40B4-BE49-F238E27FC236}">
                <a16:creationId xmlns:a16="http://schemas.microsoft.com/office/drawing/2014/main" id="{3C4D2EBC-B863-FD49-A9DF-1381563078D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0696836" y="4343400"/>
            <a:ext cx="3657600" cy="3429000"/>
          </a:xfrm>
          <a:prstGeom prst="rect">
            <a:avLst/>
          </a:prstGeom>
          <a:solidFill>
            <a:srgbClr val="B3B3B3"/>
          </a:solidFill>
        </p:spPr>
        <p:txBody>
          <a:bodyPr lIns="0" tIns="0" rIns="0" bIns="0" anchor="ctr" anchorCtr="0"/>
          <a:lstStyle>
            <a:lvl1pPr marL="0" indent="0" algn="ctr">
              <a:buNone/>
              <a:defRPr sz="18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CE93B472-4A32-7C41-A565-485FDC3EB83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582036" y="2971800"/>
            <a:ext cx="3657600" cy="914400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100000">
                <a:srgbClr val="000000"/>
              </a:gs>
            </a:gsLst>
            <a:lin ang="5400000" scaled="0"/>
          </a:gradFill>
        </p:spPr>
        <p:txBody>
          <a:bodyPr lIns="182880" tIns="182880" rIns="182880" bIns="182880" anchor="b" anchorCtr="0"/>
          <a:lstStyle>
            <a:lvl1pPr marL="0" indent="0"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4864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09728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4592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19456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insert image caption</a:t>
            </a:r>
          </a:p>
        </p:txBody>
      </p:sp>
      <p:sp>
        <p:nvSpPr>
          <p:cNvPr id="13" name="Text Placeholder 5">
            <a:extLst>
              <a:ext uri="{FF2B5EF4-FFF2-40B4-BE49-F238E27FC236}">
                <a16:creationId xmlns:a16="http://schemas.microsoft.com/office/drawing/2014/main" id="{19F7807A-D120-BD49-9CBD-9174F26D798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582036" y="6858000"/>
            <a:ext cx="3657600" cy="914400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100000">
                <a:srgbClr val="000000"/>
              </a:gs>
            </a:gsLst>
            <a:lin ang="5400000" scaled="0"/>
          </a:gradFill>
        </p:spPr>
        <p:txBody>
          <a:bodyPr lIns="182880" tIns="182880" rIns="182880" bIns="182880" anchor="b" anchorCtr="0"/>
          <a:lstStyle>
            <a:lvl1pPr marL="0" indent="0"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4864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09728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4592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19456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insert image caption</a:t>
            </a:r>
          </a:p>
        </p:txBody>
      </p:sp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08ED17FC-CAF8-9A40-9A88-897DEF9CFEA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0696836" y="2971800"/>
            <a:ext cx="3657600" cy="914400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100000">
                <a:srgbClr val="000000"/>
              </a:gs>
            </a:gsLst>
            <a:lin ang="5400000" scaled="0"/>
          </a:gradFill>
        </p:spPr>
        <p:txBody>
          <a:bodyPr lIns="182880" tIns="182880" rIns="182880" bIns="182880" anchor="b" anchorCtr="0"/>
          <a:lstStyle>
            <a:lvl1pPr marL="0" indent="0"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4864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09728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4592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19456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insert image caption</a:t>
            </a:r>
          </a:p>
        </p:txBody>
      </p:sp>
      <p:sp>
        <p:nvSpPr>
          <p:cNvPr id="15" name="Text Placeholder 5">
            <a:extLst>
              <a:ext uri="{FF2B5EF4-FFF2-40B4-BE49-F238E27FC236}">
                <a16:creationId xmlns:a16="http://schemas.microsoft.com/office/drawing/2014/main" id="{4A16FA60-8BA9-8B4A-86AA-F8336C26C78B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0696836" y="6858000"/>
            <a:ext cx="3657600" cy="914400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100000">
                <a:srgbClr val="000000"/>
              </a:gs>
            </a:gsLst>
            <a:lin ang="5400000" scaled="0"/>
          </a:gradFill>
        </p:spPr>
        <p:txBody>
          <a:bodyPr lIns="182880" tIns="182880" rIns="182880" bIns="182880" anchor="b" anchorCtr="0"/>
          <a:lstStyle>
            <a:lvl1pPr marL="0" indent="0"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4864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09728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4592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19456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insert image caption</a:t>
            </a:r>
          </a:p>
        </p:txBody>
      </p:sp>
      <p:sp>
        <p:nvSpPr>
          <p:cNvPr id="16" name="Slide Number Placeholder 3">
            <a:extLst>
              <a:ext uri="{FF2B5EF4-FFF2-40B4-BE49-F238E27FC236}">
                <a16:creationId xmlns:a16="http://schemas.microsoft.com/office/drawing/2014/main" id="{7DC2EC3E-C641-FD49-9F15-878B1AFFFD98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>
          <a:xfrm>
            <a:off x="13994296" y="7772400"/>
            <a:ext cx="453223" cy="457200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r">
              <a:defRPr sz="1200">
                <a:solidFill>
                  <a:srgbClr val="B3B3B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FE7A4BB3-E848-5A44-82DF-322201952CD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3648737A-DE0E-48DB-87F0-65418715CF8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371599" y="2295525"/>
            <a:ext cx="4572001" cy="1590675"/>
          </a:xfrm>
          <a:prstGeom prst="rect">
            <a:avLst/>
          </a:prstGeom>
        </p:spPr>
        <p:txBody>
          <a:bodyPr lIns="0" anchor="b"/>
          <a:lstStyle>
            <a:lvl1pPr>
              <a:defRPr lang="en-US" sz="3600" b="1" kern="120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slide title</a:t>
            </a:r>
          </a:p>
        </p:txBody>
      </p:sp>
      <p:sp>
        <p:nvSpPr>
          <p:cNvPr id="21" name="Content Placeholder 13">
            <a:extLst>
              <a:ext uri="{FF2B5EF4-FFF2-40B4-BE49-F238E27FC236}">
                <a16:creationId xmlns:a16="http://schemas.microsoft.com/office/drawing/2014/main" id="{97DA340F-6103-4F2C-B3B8-8D8A524DC19C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1394459" y="4373033"/>
            <a:ext cx="4572000" cy="3429000"/>
          </a:xfrm>
          <a:prstGeom prst="rect">
            <a:avLst/>
          </a:prstGeom>
        </p:spPr>
        <p:txBody>
          <a:bodyPr/>
          <a:lstStyle>
            <a:lvl1pPr>
              <a:buClr>
                <a:srgbClr val="F37421"/>
              </a:buClr>
              <a:defRPr sz="2800">
                <a:solidFill>
                  <a:schemeClr val="bg1"/>
                </a:solidFill>
              </a:defRPr>
            </a:lvl1pPr>
            <a:lvl2pPr marL="822960" indent="-274320">
              <a:buClr>
                <a:srgbClr val="F37421"/>
              </a:buClr>
              <a:buFont typeface="Wingdings" panose="05000000000000000000" pitchFamily="2" charset="2"/>
              <a:buChar char="§"/>
              <a:defRPr sz="2400">
                <a:solidFill>
                  <a:schemeClr val="bg1"/>
                </a:solidFill>
              </a:defRPr>
            </a:lvl2pPr>
            <a:lvl3pPr marL="1371600" indent="-274320">
              <a:buClr>
                <a:srgbClr val="F37421"/>
              </a:buClr>
              <a:buFont typeface="Wingdings" panose="05000000000000000000" pitchFamily="2" charset="2"/>
              <a:buChar char="ü"/>
              <a:defRPr sz="2000">
                <a:solidFill>
                  <a:schemeClr val="bg1"/>
                </a:solidFill>
              </a:defRPr>
            </a:lvl3pPr>
            <a:lvl4pPr>
              <a:buClr>
                <a:srgbClr val="F37421"/>
              </a:buClr>
              <a:defRPr sz="1800">
                <a:solidFill>
                  <a:schemeClr val="bg1"/>
                </a:solidFill>
              </a:defRPr>
            </a:lvl4pPr>
            <a:lvl5pPr marL="2468880" indent="-274320">
              <a:buClr>
                <a:srgbClr val="F37421"/>
              </a:buClr>
              <a:buFont typeface="Wingdings" panose="05000000000000000000" pitchFamily="2" charset="2"/>
              <a:buChar char="§"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5" name="Date Placeholder 1">
            <a:extLst>
              <a:ext uri="{FF2B5EF4-FFF2-40B4-BE49-F238E27FC236}">
                <a16:creationId xmlns:a16="http://schemas.microsoft.com/office/drawing/2014/main" id="{EE384947-F0AD-4E73-95AD-CAD4DEE4460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703408" y="7795155"/>
            <a:ext cx="3108007" cy="43444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7EE7B1-A6C1-4E39-8665-A73ED03F32E1}" type="datetimeFigureOut">
              <a:rPr lang="en-US" smtClean="0"/>
              <a:pPr/>
              <a:t>10/20/2024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932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-Picture Grid with Subh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049C90B8-4BAF-9A46-98DB-81259C436289}"/>
              </a:ext>
            </a:extLst>
          </p:cNvPr>
          <p:cNvSpPr/>
          <p:nvPr userDrawn="1"/>
        </p:nvSpPr>
        <p:spPr>
          <a:xfrm>
            <a:off x="929246" y="0"/>
            <a:ext cx="13701154" cy="82296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DEE2FC3-856F-2F4B-A52D-94189159AC1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371600" y="5394960"/>
            <a:ext cx="4069080" cy="2377440"/>
          </a:xfrm>
          <a:prstGeom prst="rect">
            <a:avLst/>
          </a:prstGeom>
          <a:solidFill>
            <a:srgbClr val="B3B3B3"/>
          </a:solidFill>
        </p:spPr>
        <p:txBody>
          <a:bodyPr lIns="0" tIns="0" rIns="0" bIns="0" anchor="ctr" anchorCtr="0"/>
          <a:lstStyle>
            <a:lvl1pPr marL="0" indent="0" algn="ctr">
              <a:buNone/>
              <a:defRPr sz="18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1" name="Picture Placeholder 2">
            <a:extLst>
              <a:ext uri="{FF2B5EF4-FFF2-40B4-BE49-F238E27FC236}">
                <a16:creationId xmlns:a16="http://schemas.microsoft.com/office/drawing/2014/main" id="{FE341CF1-EFF3-A64D-A9D4-B96C8CD8F301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371600" y="2743200"/>
            <a:ext cx="4069080" cy="2377440"/>
          </a:xfrm>
          <a:prstGeom prst="rect">
            <a:avLst/>
          </a:prstGeom>
          <a:solidFill>
            <a:srgbClr val="B3B3B3"/>
          </a:solidFill>
        </p:spPr>
        <p:txBody>
          <a:bodyPr lIns="0" tIns="0" rIns="0" bIns="0" anchor="ctr" anchorCtr="0"/>
          <a:lstStyle>
            <a:lvl1pPr marL="0" indent="0" algn="ctr">
              <a:buNone/>
              <a:defRPr sz="18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3" name="Picture Placeholder 2">
            <a:extLst>
              <a:ext uri="{FF2B5EF4-FFF2-40B4-BE49-F238E27FC236}">
                <a16:creationId xmlns:a16="http://schemas.microsoft.com/office/drawing/2014/main" id="{D0629C78-28FC-874B-96C1-DFAAFF975DEC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737860" y="5394960"/>
            <a:ext cx="4069080" cy="2377440"/>
          </a:xfrm>
          <a:prstGeom prst="rect">
            <a:avLst/>
          </a:prstGeom>
          <a:solidFill>
            <a:srgbClr val="B3B3B3"/>
          </a:solidFill>
        </p:spPr>
        <p:txBody>
          <a:bodyPr lIns="0" tIns="0" rIns="0" bIns="0" anchor="ctr" anchorCtr="0"/>
          <a:lstStyle>
            <a:lvl1pPr marL="0" indent="0" algn="ctr">
              <a:buNone/>
              <a:defRPr sz="18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4" name="Picture Placeholder 2">
            <a:extLst>
              <a:ext uri="{FF2B5EF4-FFF2-40B4-BE49-F238E27FC236}">
                <a16:creationId xmlns:a16="http://schemas.microsoft.com/office/drawing/2014/main" id="{5089EEED-3863-BD48-BCCB-4D264015DA6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737860" y="2743200"/>
            <a:ext cx="4069080" cy="2377440"/>
          </a:xfrm>
          <a:prstGeom prst="rect">
            <a:avLst/>
          </a:prstGeom>
          <a:solidFill>
            <a:srgbClr val="B3B3B3"/>
          </a:solidFill>
        </p:spPr>
        <p:txBody>
          <a:bodyPr lIns="0" tIns="0" rIns="0" bIns="0" anchor="ctr" anchorCtr="0"/>
          <a:lstStyle>
            <a:lvl1pPr marL="0" indent="0" algn="ctr">
              <a:buNone/>
              <a:defRPr sz="18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5" name="Picture Placeholder 2">
            <a:extLst>
              <a:ext uri="{FF2B5EF4-FFF2-40B4-BE49-F238E27FC236}">
                <a16:creationId xmlns:a16="http://schemas.microsoft.com/office/drawing/2014/main" id="{EEF5B44F-191D-F44D-8AB3-0B9E4AF4B4E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0104120" y="5394960"/>
            <a:ext cx="4069080" cy="2377440"/>
          </a:xfrm>
          <a:prstGeom prst="rect">
            <a:avLst/>
          </a:prstGeom>
          <a:solidFill>
            <a:srgbClr val="B3B3B3"/>
          </a:solidFill>
        </p:spPr>
        <p:txBody>
          <a:bodyPr lIns="0" tIns="0" rIns="0" bIns="0" anchor="ctr" anchorCtr="0"/>
          <a:lstStyle>
            <a:lvl1pPr marL="0" indent="0" algn="ctr">
              <a:buNone/>
              <a:defRPr sz="18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6" name="Picture Placeholder 2">
            <a:extLst>
              <a:ext uri="{FF2B5EF4-FFF2-40B4-BE49-F238E27FC236}">
                <a16:creationId xmlns:a16="http://schemas.microsoft.com/office/drawing/2014/main" id="{A26442AE-D905-374C-9CB4-1A1F44C08C6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0104120" y="2743200"/>
            <a:ext cx="4069080" cy="2377440"/>
          </a:xfrm>
          <a:prstGeom prst="rect">
            <a:avLst/>
          </a:prstGeom>
          <a:solidFill>
            <a:srgbClr val="B3B3B3"/>
          </a:solidFill>
        </p:spPr>
        <p:txBody>
          <a:bodyPr lIns="0" tIns="0" rIns="0" bIns="0" anchor="ctr" anchorCtr="0"/>
          <a:lstStyle>
            <a:lvl1pPr marL="0" indent="0" algn="ctr">
              <a:buNone/>
              <a:defRPr sz="18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7" name="Text Placeholder 5">
            <a:extLst>
              <a:ext uri="{FF2B5EF4-FFF2-40B4-BE49-F238E27FC236}">
                <a16:creationId xmlns:a16="http://schemas.microsoft.com/office/drawing/2014/main" id="{CEBE105C-2ECB-0B46-923F-378B0A5AEBC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371600" y="4297680"/>
            <a:ext cx="4069080" cy="822960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100000">
                <a:srgbClr val="000000"/>
              </a:gs>
            </a:gsLst>
            <a:lin ang="5400000" scaled="0"/>
          </a:gradFill>
        </p:spPr>
        <p:txBody>
          <a:bodyPr lIns="182880" tIns="182880" rIns="182880" bIns="182880" anchor="b" anchorCtr="0"/>
          <a:lstStyle>
            <a:lvl1pPr marL="0" indent="0">
              <a:buNone/>
              <a:defRPr sz="15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4864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09728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4592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19456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insert image caption</a:t>
            </a:r>
          </a:p>
        </p:txBody>
      </p:sp>
      <p:sp>
        <p:nvSpPr>
          <p:cNvPr id="19" name="Text Placeholder 5">
            <a:extLst>
              <a:ext uri="{FF2B5EF4-FFF2-40B4-BE49-F238E27FC236}">
                <a16:creationId xmlns:a16="http://schemas.microsoft.com/office/drawing/2014/main" id="{8B0900D4-1543-834B-AE27-9A72FD91B398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371600" y="6949440"/>
            <a:ext cx="4069080" cy="822960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100000">
                <a:srgbClr val="000000"/>
              </a:gs>
            </a:gsLst>
            <a:lin ang="5400000" scaled="0"/>
          </a:gradFill>
        </p:spPr>
        <p:txBody>
          <a:bodyPr lIns="182880" tIns="182880" rIns="182880" bIns="182880" anchor="b" anchorCtr="0"/>
          <a:lstStyle>
            <a:lvl1pPr marL="0" indent="0">
              <a:buNone/>
              <a:defRPr sz="15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4864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09728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4592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19456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insert image caption</a:t>
            </a:r>
          </a:p>
        </p:txBody>
      </p:sp>
      <p:sp>
        <p:nvSpPr>
          <p:cNvPr id="20" name="Text Placeholder 5">
            <a:extLst>
              <a:ext uri="{FF2B5EF4-FFF2-40B4-BE49-F238E27FC236}">
                <a16:creationId xmlns:a16="http://schemas.microsoft.com/office/drawing/2014/main" id="{F64FB6B4-B0C6-5949-9F2B-7BCB7B207394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737860" y="4297680"/>
            <a:ext cx="4069080" cy="822960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100000">
                <a:srgbClr val="000000"/>
              </a:gs>
            </a:gsLst>
            <a:lin ang="5400000" scaled="0"/>
          </a:gradFill>
        </p:spPr>
        <p:txBody>
          <a:bodyPr lIns="182880" tIns="182880" rIns="182880" bIns="182880" anchor="b" anchorCtr="0"/>
          <a:lstStyle>
            <a:lvl1pPr marL="0" indent="0">
              <a:buNone/>
              <a:defRPr sz="15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4864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09728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4592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19456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insert image caption</a:t>
            </a:r>
          </a:p>
        </p:txBody>
      </p:sp>
      <p:sp>
        <p:nvSpPr>
          <p:cNvPr id="21" name="Text Placeholder 5">
            <a:extLst>
              <a:ext uri="{FF2B5EF4-FFF2-40B4-BE49-F238E27FC236}">
                <a16:creationId xmlns:a16="http://schemas.microsoft.com/office/drawing/2014/main" id="{8FDD81E0-346D-A544-A838-A6991588AE4C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5737860" y="6949440"/>
            <a:ext cx="4069080" cy="822960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100000">
                <a:srgbClr val="000000"/>
              </a:gs>
            </a:gsLst>
            <a:lin ang="5400000" scaled="0"/>
          </a:gradFill>
        </p:spPr>
        <p:txBody>
          <a:bodyPr lIns="182880" tIns="182880" rIns="182880" bIns="182880" anchor="b" anchorCtr="0"/>
          <a:lstStyle>
            <a:lvl1pPr marL="0" indent="0">
              <a:buNone/>
              <a:defRPr sz="15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4864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09728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4592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19456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insert image caption</a:t>
            </a:r>
          </a:p>
        </p:txBody>
      </p:sp>
      <p:sp>
        <p:nvSpPr>
          <p:cNvPr id="22" name="Text Placeholder 5">
            <a:extLst>
              <a:ext uri="{FF2B5EF4-FFF2-40B4-BE49-F238E27FC236}">
                <a16:creationId xmlns:a16="http://schemas.microsoft.com/office/drawing/2014/main" id="{CDB91CB5-0E93-FA44-9508-60493542C74C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0104120" y="4297680"/>
            <a:ext cx="4069080" cy="822960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100000">
                <a:srgbClr val="000000"/>
              </a:gs>
            </a:gsLst>
            <a:lin ang="5400000" scaled="0"/>
          </a:gradFill>
        </p:spPr>
        <p:txBody>
          <a:bodyPr lIns="182880" tIns="182880" rIns="182880" bIns="182880" anchor="b" anchorCtr="0"/>
          <a:lstStyle>
            <a:lvl1pPr marL="0" indent="0">
              <a:buNone/>
              <a:defRPr sz="15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4864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09728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4592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19456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insert image caption</a:t>
            </a:r>
          </a:p>
        </p:txBody>
      </p:sp>
      <p:sp>
        <p:nvSpPr>
          <p:cNvPr id="23" name="Text Placeholder 5">
            <a:extLst>
              <a:ext uri="{FF2B5EF4-FFF2-40B4-BE49-F238E27FC236}">
                <a16:creationId xmlns:a16="http://schemas.microsoft.com/office/drawing/2014/main" id="{92F736B8-F799-F047-BE4E-297E64A7549C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0104120" y="6949440"/>
            <a:ext cx="4069080" cy="822960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100000">
                <a:srgbClr val="000000"/>
              </a:gs>
            </a:gsLst>
            <a:lin ang="5400000" scaled="0"/>
          </a:gradFill>
        </p:spPr>
        <p:txBody>
          <a:bodyPr lIns="182880" tIns="182880" rIns="182880" bIns="182880" anchor="b" anchorCtr="0"/>
          <a:lstStyle>
            <a:lvl1pPr marL="0" indent="0">
              <a:buNone/>
              <a:defRPr sz="15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4864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09728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4592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19456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insert image caption</a:t>
            </a:r>
          </a:p>
        </p:txBody>
      </p:sp>
      <p:sp>
        <p:nvSpPr>
          <p:cNvPr id="24" name="Slide Number Placeholder 3">
            <a:extLst>
              <a:ext uri="{FF2B5EF4-FFF2-40B4-BE49-F238E27FC236}">
                <a16:creationId xmlns:a16="http://schemas.microsoft.com/office/drawing/2014/main" id="{183198DF-9C78-DD40-9CE1-2BC11B888821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>
          <a:xfrm>
            <a:off x="13994296" y="7772400"/>
            <a:ext cx="453223" cy="457200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r">
              <a:defRPr sz="1200">
                <a:solidFill>
                  <a:srgbClr val="B3B3B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FE7A4BB3-E848-5A44-82DF-322201952CD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0" name="Date Placeholder 1">
            <a:extLst>
              <a:ext uri="{FF2B5EF4-FFF2-40B4-BE49-F238E27FC236}">
                <a16:creationId xmlns:a16="http://schemas.microsoft.com/office/drawing/2014/main" id="{E4CF0CE7-333F-4604-B518-6F7EE2AA82D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703408" y="7795155"/>
            <a:ext cx="3108007" cy="43444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7EE7B1-A6C1-4E39-8665-A73ED03F32E1}" type="datetimeFigureOut">
              <a:rPr lang="en-US" smtClean="0"/>
              <a:pPr/>
              <a:t>10/20/2024</a:t>
            </a:fld>
            <a:endParaRPr lang="en-US" dirty="0"/>
          </a:p>
        </p:txBody>
      </p:sp>
      <p:sp>
        <p:nvSpPr>
          <p:cNvPr id="31" name="Footer Placeholder 2">
            <a:extLst>
              <a:ext uri="{FF2B5EF4-FFF2-40B4-BE49-F238E27FC236}">
                <a16:creationId xmlns:a16="http://schemas.microsoft.com/office/drawing/2014/main" id="{21303C4E-FB0C-4A46-BF34-C99D885AA3B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29246" y="7772400"/>
            <a:ext cx="12007821" cy="4381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32" name="Content Placeholder 4">
            <a:extLst>
              <a:ext uri="{FF2B5EF4-FFF2-40B4-BE49-F238E27FC236}">
                <a16:creationId xmlns:a16="http://schemas.microsoft.com/office/drawing/2014/main" id="{C14080C3-5390-4F4E-9C88-2C080B5CE5D9}"/>
              </a:ext>
            </a:extLst>
          </p:cNvPr>
          <p:cNvSpPr>
            <a:spLocks noGrp="1"/>
          </p:cNvSpPr>
          <p:nvPr>
            <p:ph sz="quarter" idx="24"/>
          </p:nvPr>
        </p:nvSpPr>
        <p:spPr>
          <a:xfrm>
            <a:off x="1371600" y="2194560"/>
            <a:ext cx="12801600" cy="525886"/>
          </a:xfrm>
          <a:prstGeom prst="rect">
            <a:avLst/>
          </a:prstGeom>
        </p:spPr>
        <p:txBody>
          <a:bodyPr/>
          <a:lstStyle>
            <a:lvl1pPr>
              <a:buClr>
                <a:srgbClr val="18335A"/>
              </a:buClr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822960" indent="-274320">
              <a:buFont typeface="Wingdings" panose="05000000000000000000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371600" indent="-274320">
              <a:buFont typeface="Wingdings" panose="05000000000000000000" pitchFamily="2" charset="2"/>
              <a:buChar char="ü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468880" indent="-274320">
              <a:buFont typeface="Wingdings" panose="05000000000000000000" pitchFamily="2" charset="2"/>
              <a:buChar char="§"/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99476DF-EB14-B0C0-F260-BEAA5736EAD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09701" y="472966"/>
            <a:ext cx="8073512" cy="874673"/>
          </a:xfrm>
          <a:prstGeom prst="rect">
            <a:avLst/>
          </a:prstGeom>
        </p:spPr>
        <p:txBody>
          <a:bodyPr lIns="0" anchor="b"/>
          <a:lstStyle>
            <a:lvl1pPr>
              <a:defRPr lang="en-US" sz="3600" b="1" kern="1200" dirty="0">
                <a:solidFill>
                  <a:srgbClr val="18335A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slide title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F997D58-B226-C3DC-EAF2-075252DCC15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590215" y="651470"/>
            <a:ext cx="3552552" cy="774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0081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-Picture Gr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049C90B8-4BAF-9A46-98DB-81259C436289}"/>
              </a:ext>
            </a:extLst>
          </p:cNvPr>
          <p:cNvSpPr/>
          <p:nvPr userDrawn="1"/>
        </p:nvSpPr>
        <p:spPr>
          <a:xfrm>
            <a:off x="929246" y="0"/>
            <a:ext cx="13701154" cy="82296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DEE2FC3-856F-2F4B-A52D-94189159AC1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371600" y="5060515"/>
            <a:ext cx="4069080" cy="2711885"/>
          </a:xfrm>
          <a:prstGeom prst="rect">
            <a:avLst/>
          </a:prstGeom>
          <a:solidFill>
            <a:srgbClr val="B3B3B3"/>
          </a:solidFill>
        </p:spPr>
        <p:txBody>
          <a:bodyPr lIns="0" tIns="0" rIns="0" bIns="0" anchor="ctr" anchorCtr="0"/>
          <a:lstStyle>
            <a:lvl1pPr marL="0" indent="0" algn="ctr">
              <a:buNone/>
              <a:defRPr sz="18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1" name="Picture Placeholder 2">
            <a:extLst>
              <a:ext uri="{FF2B5EF4-FFF2-40B4-BE49-F238E27FC236}">
                <a16:creationId xmlns:a16="http://schemas.microsoft.com/office/drawing/2014/main" id="{FE341CF1-EFF3-A64D-A9D4-B96C8CD8F301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371600" y="2066544"/>
            <a:ext cx="4069080" cy="2715768"/>
          </a:xfrm>
          <a:prstGeom prst="rect">
            <a:avLst/>
          </a:prstGeom>
          <a:solidFill>
            <a:srgbClr val="B3B3B3"/>
          </a:solidFill>
        </p:spPr>
        <p:txBody>
          <a:bodyPr lIns="0" tIns="0" rIns="0" bIns="0" anchor="ctr" anchorCtr="0"/>
          <a:lstStyle>
            <a:lvl1pPr marL="0" indent="0" algn="ctr">
              <a:buNone/>
              <a:defRPr sz="18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3" name="Picture Placeholder 2">
            <a:extLst>
              <a:ext uri="{FF2B5EF4-FFF2-40B4-BE49-F238E27FC236}">
                <a16:creationId xmlns:a16="http://schemas.microsoft.com/office/drawing/2014/main" id="{D0629C78-28FC-874B-96C1-DFAAFF975DEC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737860" y="5060515"/>
            <a:ext cx="4069080" cy="2711885"/>
          </a:xfrm>
          <a:prstGeom prst="rect">
            <a:avLst/>
          </a:prstGeom>
          <a:solidFill>
            <a:srgbClr val="B3B3B3"/>
          </a:solidFill>
        </p:spPr>
        <p:txBody>
          <a:bodyPr lIns="0" tIns="0" rIns="0" bIns="0" anchor="ctr" anchorCtr="0"/>
          <a:lstStyle>
            <a:lvl1pPr marL="0" indent="0" algn="ctr">
              <a:buNone/>
              <a:defRPr sz="18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4" name="Picture Placeholder 2">
            <a:extLst>
              <a:ext uri="{FF2B5EF4-FFF2-40B4-BE49-F238E27FC236}">
                <a16:creationId xmlns:a16="http://schemas.microsoft.com/office/drawing/2014/main" id="{5089EEED-3863-BD48-BCCB-4D264015DA6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737860" y="2066544"/>
            <a:ext cx="4069080" cy="2715768"/>
          </a:xfrm>
          <a:prstGeom prst="rect">
            <a:avLst/>
          </a:prstGeom>
          <a:solidFill>
            <a:srgbClr val="B3B3B3"/>
          </a:solidFill>
        </p:spPr>
        <p:txBody>
          <a:bodyPr lIns="0" tIns="0" rIns="0" bIns="0" anchor="ctr" anchorCtr="0"/>
          <a:lstStyle>
            <a:lvl1pPr marL="0" indent="0" algn="ctr">
              <a:buNone/>
              <a:defRPr sz="18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5" name="Picture Placeholder 2">
            <a:extLst>
              <a:ext uri="{FF2B5EF4-FFF2-40B4-BE49-F238E27FC236}">
                <a16:creationId xmlns:a16="http://schemas.microsoft.com/office/drawing/2014/main" id="{EEF5B44F-191D-F44D-8AB3-0B9E4AF4B4E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0104120" y="5060515"/>
            <a:ext cx="4069080" cy="2711885"/>
          </a:xfrm>
          <a:prstGeom prst="rect">
            <a:avLst/>
          </a:prstGeom>
          <a:solidFill>
            <a:srgbClr val="B3B3B3"/>
          </a:solidFill>
        </p:spPr>
        <p:txBody>
          <a:bodyPr lIns="0" tIns="0" rIns="0" bIns="0" anchor="ctr" anchorCtr="0"/>
          <a:lstStyle>
            <a:lvl1pPr marL="0" indent="0" algn="ctr">
              <a:buNone/>
              <a:defRPr sz="18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6" name="Picture Placeholder 2">
            <a:extLst>
              <a:ext uri="{FF2B5EF4-FFF2-40B4-BE49-F238E27FC236}">
                <a16:creationId xmlns:a16="http://schemas.microsoft.com/office/drawing/2014/main" id="{A26442AE-D905-374C-9CB4-1A1F44C08C6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0104120" y="2066544"/>
            <a:ext cx="4069080" cy="2715768"/>
          </a:xfrm>
          <a:prstGeom prst="rect">
            <a:avLst/>
          </a:prstGeom>
          <a:solidFill>
            <a:srgbClr val="B3B3B3"/>
          </a:solidFill>
        </p:spPr>
        <p:txBody>
          <a:bodyPr lIns="0" tIns="0" rIns="0" bIns="0" anchor="ctr" anchorCtr="0"/>
          <a:lstStyle>
            <a:lvl1pPr marL="0" indent="0" algn="ctr">
              <a:buNone/>
              <a:defRPr sz="18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7" name="Text Placeholder 5">
            <a:extLst>
              <a:ext uri="{FF2B5EF4-FFF2-40B4-BE49-F238E27FC236}">
                <a16:creationId xmlns:a16="http://schemas.microsoft.com/office/drawing/2014/main" id="{CEBE105C-2ECB-0B46-923F-378B0A5AEBC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371600" y="3959352"/>
            <a:ext cx="4069080" cy="822960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100000">
                <a:srgbClr val="000000"/>
              </a:gs>
            </a:gsLst>
            <a:lin ang="5400000" scaled="0"/>
          </a:gradFill>
        </p:spPr>
        <p:txBody>
          <a:bodyPr lIns="182880" tIns="182880" rIns="182880" bIns="182880" anchor="b" anchorCtr="0"/>
          <a:lstStyle>
            <a:lvl1pPr marL="0" indent="0">
              <a:buNone/>
              <a:defRPr sz="15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4864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09728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4592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19456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insert image caption</a:t>
            </a:r>
          </a:p>
        </p:txBody>
      </p:sp>
      <p:sp>
        <p:nvSpPr>
          <p:cNvPr id="19" name="Text Placeholder 5">
            <a:extLst>
              <a:ext uri="{FF2B5EF4-FFF2-40B4-BE49-F238E27FC236}">
                <a16:creationId xmlns:a16="http://schemas.microsoft.com/office/drawing/2014/main" id="{8B0900D4-1543-834B-AE27-9A72FD91B398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371600" y="6949440"/>
            <a:ext cx="4069080" cy="822960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100000">
                <a:srgbClr val="000000"/>
              </a:gs>
            </a:gsLst>
            <a:lin ang="5400000" scaled="0"/>
          </a:gradFill>
        </p:spPr>
        <p:txBody>
          <a:bodyPr lIns="182880" tIns="182880" rIns="182880" bIns="182880" anchor="b" anchorCtr="0"/>
          <a:lstStyle>
            <a:lvl1pPr marL="0" indent="0">
              <a:buNone/>
              <a:defRPr sz="15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4864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09728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4592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19456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insert image caption</a:t>
            </a:r>
          </a:p>
        </p:txBody>
      </p:sp>
      <p:sp>
        <p:nvSpPr>
          <p:cNvPr id="20" name="Text Placeholder 5">
            <a:extLst>
              <a:ext uri="{FF2B5EF4-FFF2-40B4-BE49-F238E27FC236}">
                <a16:creationId xmlns:a16="http://schemas.microsoft.com/office/drawing/2014/main" id="{F64FB6B4-B0C6-5949-9F2B-7BCB7B207394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737860" y="3959352"/>
            <a:ext cx="4069080" cy="822960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100000">
                <a:srgbClr val="000000"/>
              </a:gs>
            </a:gsLst>
            <a:lin ang="5400000" scaled="0"/>
          </a:gradFill>
        </p:spPr>
        <p:txBody>
          <a:bodyPr lIns="182880" tIns="182880" rIns="182880" bIns="182880" anchor="b" anchorCtr="0"/>
          <a:lstStyle>
            <a:lvl1pPr marL="0" indent="0">
              <a:buNone/>
              <a:defRPr sz="15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4864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09728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4592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19456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insert image caption</a:t>
            </a:r>
          </a:p>
        </p:txBody>
      </p:sp>
      <p:sp>
        <p:nvSpPr>
          <p:cNvPr id="21" name="Text Placeholder 5">
            <a:extLst>
              <a:ext uri="{FF2B5EF4-FFF2-40B4-BE49-F238E27FC236}">
                <a16:creationId xmlns:a16="http://schemas.microsoft.com/office/drawing/2014/main" id="{8FDD81E0-346D-A544-A838-A6991588AE4C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5737860" y="6949440"/>
            <a:ext cx="4069080" cy="822960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100000">
                <a:srgbClr val="000000"/>
              </a:gs>
            </a:gsLst>
            <a:lin ang="5400000" scaled="0"/>
          </a:gradFill>
        </p:spPr>
        <p:txBody>
          <a:bodyPr lIns="182880" tIns="182880" rIns="182880" bIns="182880" anchor="b" anchorCtr="0"/>
          <a:lstStyle>
            <a:lvl1pPr marL="0" indent="0">
              <a:buNone/>
              <a:defRPr sz="15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4864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09728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4592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19456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insert image caption</a:t>
            </a:r>
          </a:p>
        </p:txBody>
      </p:sp>
      <p:sp>
        <p:nvSpPr>
          <p:cNvPr id="22" name="Text Placeholder 5">
            <a:extLst>
              <a:ext uri="{FF2B5EF4-FFF2-40B4-BE49-F238E27FC236}">
                <a16:creationId xmlns:a16="http://schemas.microsoft.com/office/drawing/2014/main" id="{CDB91CB5-0E93-FA44-9508-60493542C74C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0104120" y="3959352"/>
            <a:ext cx="4069080" cy="822960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100000">
                <a:srgbClr val="000000"/>
              </a:gs>
            </a:gsLst>
            <a:lin ang="5400000" scaled="0"/>
          </a:gradFill>
        </p:spPr>
        <p:txBody>
          <a:bodyPr lIns="182880" tIns="182880" rIns="182880" bIns="182880" anchor="b" anchorCtr="0"/>
          <a:lstStyle>
            <a:lvl1pPr marL="0" indent="0">
              <a:buNone/>
              <a:defRPr sz="15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4864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09728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4592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19456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insert image caption</a:t>
            </a:r>
          </a:p>
        </p:txBody>
      </p:sp>
      <p:sp>
        <p:nvSpPr>
          <p:cNvPr id="23" name="Text Placeholder 5">
            <a:extLst>
              <a:ext uri="{FF2B5EF4-FFF2-40B4-BE49-F238E27FC236}">
                <a16:creationId xmlns:a16="http://schemas.microsoft.com/office/drawing/2014/main" id="{92F736B8-F799-F047-BE4E-297E64A7549C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0104120" y="6949440"/>
            <a:ext cx="4069080" cy="822960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100000">
                <a:srgbClr val="000000"/>
              </a:gs>
            </a:gsLst>
            <a:lin ang="5400000" scaled="0"/>
          </a:gradFill>
        </p:spPr>
        <p:txBody>
          <a:bodyPr lIns="182880" tIns="182880" rIns="182880" bIns="182880" anchor="b" anchorCtr="0"/>
          <a:lstStyle>
            <a:lvl1pPr marL="0" indent="0">
              <a:buNone/>
              <a:defRPr sz="15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4864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09728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4592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19456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insert image caption</a:t>
            </a:r>
          </a:p>
        </p:txBody>
      </p:sp>
      <p:sp>
        <p:nvSpPr>
          <p:cNvPr id="24" name="Slide Number Placeholder 3">
            <a:extLst>
              <a:ext uri="{FF2B5EF4-FFF2-40B4-BE49-F238E27FC236}">
                <a16:creationId xmlns:a16="http://schemas.microsoft.com/office/drawing/2014/main" id="{183198DF-9C78-DD40-9CE1-2BC11B888821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>
          <a:xfrm>
            <a:off x="13994296" y="7772400"/>
            <a:ext cx="453223" cy="457200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r">
              <a:defRPr sz="1200">
                <a:solidFill>
                  <a:srgbClr val="B3B3B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FE7A4BB3-E848-5A44-82DF-322201952CD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8" name="Date Placeholder 1">
            <a:extLst>
              <a:ext uri="{FF2B5EF4-FFF2-40B4-BE49-F238E27FC236}">
                <a16:creationId xmlns:a16="http://schemas.microsoft.com/office/drawing/2014/main" id="{68F188F7-153E-49D5-8DFC-19025204703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703408" y="7795155"/>
            <a:ext cx="3108007" cy="43444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7EE7B1-A6C1-4E39-8665-A73ED03F32E1}" type="datetimeFigureOut">
              <a:rPr lang="en-US" smtClean="0"/>
              <a:pPr/>
              <a:t>10/20/2024</a:t>
            </a:fld>
            <a:endParaRPr lang="en-US" dirty="0"/>
          </a:p>
        </p:txBody>
      </p:sp>
      <p:sp>
        <p:nvSpPr>
          <p:cNvPr id="29" name="Footer Placeholder 2">
            <a:extLst>
              <a:ext uri="{FF2B5EF4-FFF2-40B4-BE49-F238E27FC236}">
                <a16:creationId xmlns:a16="http://schemas.microsoft.com/office/drawing/2014/main" id="{578EF931-9BED-4D2C-8850-F588C3E3602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29246" y="7772400"/>
            <a:ext cx="12007821" cy="4381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4E24851-2E35-F5FE-EAAC-B1980208F5F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09701" y="472966"/>
            <a:ext cx="8073512" cy="874673"/>
          </a:xfrm>
          <a:prstGeom prst="rect">
            <a:avLst/>
          </a:prstGeom>
        </p:spPr>
        <p:txBody>
          <a:bodyPr lIns="0" anchor="b"/>
          <a:lstStyle>
            <a:lvl1pPr>
              <a:defRPr lang="en-US" sz="3600" b="1" kern="1200" dirty="0">
                <a:solidFill>
                  <a:srgbClr val="18335A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slide title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D93BD22-CF1A-08FD-E440-8A92AF455BB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590215" y="651470"/>
            <a:ext cx="3552552" cy="774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29235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0D96EEDE-6486-774B-B0E3-751BBA42CE35}"/>
              </a:ext>
            </a:extLst>
          </p:cNvPr>
          <p:cNvSpPr/>
          <p:nvPr userDrawn="1"/>
        </p:nvSpPr>
        <p:spPr>
          <a:xfrm>
            <a:off x="929246" y="0"/>
            <a:ext cx="13701153" cy="82296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3994296" y="7772400"/>
            <a:ext cx="453223" cy="457200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r">
              <a:defRPr sz="1200">
                <a:solidFill>
                  <a:srgbClr val="B3B3B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FE7A4BB3-E848-5A44-82DF-322201952CD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Date Placeholder 1">
            <a:extLst>
              <a:ext uri="{FF2B5EF4-FFF2-40B4-BE49-F238E27FC236}">
                <a16:creationId xmlns:a16="http://schemas.microsoft.com/office/drawing/2014/main" id="{8F28E1ED-1888-403E-AAF0-8053EF9DF5E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703408" y="7795155"/>
            <a:ext cx="3108007" cy="43444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7EE7B1-A6C1-4E39-8665-A73ED03F32E1}" type="datetimeFigureOut">
              <a:rPr lang="en-US" smtClean="0"/>
              <a:pPr/>
              <a:t>10/20/2024</a:t>
            </a:fld>
            <a:endParaRPr lang="en-US" dirty="0"/>
          </a:p>
        </p:txBody>
      </p:sp>
      <p:sp>
        <p:nvSpPr>
          <p:cNvPr id="7" name="Footer Placeholder 2">
            <a:extLst>
              <a:ext uri="{FF2B5EF4-FFF2-40B4-BE49-F238E27FC236}">
                <a16:creationId xmlns:a16="http://schemas.microsoft.com/office/drawing/2014/main" id="{227E8059-8EC0-42A2-8A9E-251427CDC05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29246" y="7772400"/>
            <a:ext cx="12007821" cy="4381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9145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hank You / Conclus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3994296" y="7772400"/>
            <a:ext cx="453223" cy="457200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r">
              <a:defRPr sz="1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FE7A4BB3-E848-5A44-82DF-322201952CD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366D1A4-6DD7-B54C-AB7B-63074374BB93}"/>
              </a:ext>
            </a:extLst>
          </p:cNvPr>
          <p:cNvSpPr txBox="1"/>
          <p:nvPr userDrawn="1"/>
        </p:nvSpPr>
        <p:spPr>
          <a:xfrm>
            <a:off x="1371600" y="2057400"/>
            <a:ext cx="4572000" cy="434340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>
              <a:lnSpc>
                <a:spcPct val="90000"/>
              </a:lnSpc>
            </a:pPr>
            <a:r>
              <a:rPr lang="en-US" sz="4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Thank you</a:t>
            </a:r>
          </a:p>
        </p:txBody>
      </p:sp>
      <p:sp>
        <p:nvSpPr>
          <p:cNvPr id="9" name="Footer Placeholder 2">
            <a:extLst>
              <a:ext uri="{FF2B5EF4-FFF2-40B4-BE49-F238E27FC236}">
                <a16:creationId xmlns:a16="http://schemas.microsoft.com/office/drawing/2014/main" id="{B62A8373-42F9-431F-865E-129CCA0046B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29247" y="7772400"/>
            <a:ext cx="5471554" cy="4381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1765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592" userDrawn="1">
          <p15:clr>
            <a:srgbClr val="FBAE40"/>
          </p15:clr>
        </p15:guide>
        <p15:guide id="2" pos="4608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e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1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EEAA279-64AD-4C24-987C-D056E5350C4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89037" y="7772400"/>
            <a:ext cx="4937125" cy="4572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7107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ftr="0" dt="0"/>
  <p:txStyles>
    <p:titleStyle>
      <a:lvl1pPr algn="l" defTabSz="1097280" rtl="0" eaLnBrk="1" latinLnBrk="0" hangingPunct="1">
        <a:lnSpc>
          <a:spcPct val="90000"/>
        </a:lnSpc>
        <a:spcBef>
          <a:spcPct val="0"/>
        </a:spcBef>
        <a:buNone/>
        <a:defRPr sz="528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74320" indent="-274320" algn="l" defTabSz="109728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sz="336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88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92024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4pPr>
      <a:lvl5pPr marL="246888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5pPr>
      <a:lvl6pPr marL="301752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6pPr>
      <a:lvl7pPr marL="356616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7pPr>
      <a:lvl8pPr marL="411480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8pPr>
      <a:lvl9pPr marL="466344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2pPr>
      <a:lvl3pPr marL="109728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3pPr>
      <a:lvl4pPr marL="164592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4pPr>
      <a:lvl5pPr marL="219456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5pPr>
      <a:lvl6pPr marL="274320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6pPr>
      <a:lvl7pPr marL="329184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7pPr>
      <a:lvl8pPr marL="384048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8pPr>
      <a:lvl9pPr marL="438912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840" userDrawn="1">
          <p15:clr>
            <a:srgbClr val="F26B43"/>
          </p15:clr>
        </p15:guide>
        <p15:guide id="2" pos="888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9.jp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.jpe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24.jpeg"/><Relationship Id="rId7" Type="http://schemas.openxmlformats.org/officeDocument/2006/relationships/image" Target="../media/image2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7.jpe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8.png"/><Relationship Id="rId5" Type="http://schemas.openxmlformats.org/officeDocument/2006/relationships/image" Target="../media/image37.jpeg"/><Relationship Id="rId4" Type="http://schemas.openxmlformats.org/officeDocument/2006/relationships/image" Target="../media/image3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8.png"/><Relationship Id="rId5" Type="http://schemas.openxmlformats.org/officeDocument/2006/relationships/image" Target="../media/image27.jpeg"/><Relationship Id="rId4" Type="http://schemas.openxmlformats.org/officeDocument/2006/relationships/image" Target="../media/image4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5.png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mailto:nirp-support-fogbugs@sandia.gov" TargetMode="Externa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Relationship Id="rId5" Type="http://schemas.openxmlformats.org/officeDocument/2006/relationships/hyperlink" Target="https://nirp.sandia.gov/Software/TurboFRMAC/TurboFRMAC.aspx" TargetMode="External"/><Relationship Id="rId4" Type="http://schemas.openxmlformats.org/officeDocument/2006/relationships/image" Target="../media/image46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54.png"/><Relationship Id="rId4" Type="http://schemas.openxmlformats.org/officeDocument/2006/relationships/image" Target="../media/image53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emf"/><Relationship Id="rId7" Type="http://schemas.openxmlformats.org/officeDocument/2006/relationships/image" Target="../media/image60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.jpeg"/><Relationship Id="rId5" Type="http://schemas.openxmlformats.org/officeDocument/2006/relationships/image" Target="../media/image59.png"/><Relationship Id="rId4" Type="http://schemas.openxmlformats.org/officeDocument/2006/relationships/slide" Target="slide1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ramp.nrc-gateway.gov/" TargetMode="External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1.png"/><Relationship Id="rId5" Type="http://schemas.openxmlformats.org/officeDocument/2006/relationships/image" Target="../media/image10.jpe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30EE0BE7-99BF-4161-B088-8724880AAC6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33671" y="2560320"/>
            <a:ext cx="5204642" cy="2011680"/>
          </a:xfrm>
        </p:spPr>
        <p:txBody>
          <a:bodyPr/>
          <a:lstStyle/>
          <a:p>
            <a:r>
              <a:rPr lang="en-US" dirty="0"/>
              <a:t>RAMP Codes in the Regulatory Environment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E6AF8584-F7D3-43CB-B2DB-D1799F28301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666312" y="5671290"/>
            <a:ext cx="4572000" cy="274320"/>
          </a:xfrm>
        </p:spPr>
        <p:txBody>
          <a:bodyPr wrap="none" lIns="0" tIns="0" rIns="0" bIns="0" anchor="t">
            <a:noAutofit/>
          </a:bodyPr>
          <a:lstStyle/>
          <a:p>
            <a:r>
              <a:rPr lang="en-US" dirty="0">
                <a:latin typeface="Arial"/>
                <a:cs typeface="Arial"/>
              </a:rPr>
              <a:t>Stephanie Bush-Goddard, Ph. D.</a:t>
            </a:r>
            <a:endParaRPr lang="en-US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B3C12910-3A9C-4FFC-A950-52D0A31734C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666312" y="6011426"/>
            <a:ext cx="4572000" cy="274320"/>
          </a:xfrm>
        </p:spPr>
        <p:txBody>
          <a:bodyPr/>
          <a:lstStyle/>
          <a:p>
            <a:r>
              <a:rPr lang="en-US" dirty="0"/>
              <a:t>Senior RAMP Program Manager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428D170-B3DB-1A3F-09C3-0DAF447C84C8}"/>
              </a:ext>
            </a:extLst>
          </p:cNvPr>
          <p:cNvSpPr txBox="1"/>
          <p:nvPr/>
        </p:nvSpPr>
        <p:spPr>
          <a:xfrm>
            <a:off x="1666312" y="6900203"/>
            <a:ext cx="4572000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1600" b="1" i="0" dirty="0">
                <a:solidFill>
                  <a:schemeClr val="bg1"/>
                </a:solidFill>
                <a:effectLst/>
              </a:rPr>
              <a:t>2024 Fall RUG &amp; MUG Meeting</a:t>
            </a:r>
            <a:br>
              <a:rPr lang="en-US" sz="1600" dirty="0">
                <a:solidFill>
                  <a:schemeClr val="bg1"/>
                </a:solidFill>
              </a:rPr>
            </a:br>
            <a:r>
              <a:rPr lang="en-US" sz="1600" b="0" i="0" dirty="0">
                <a:solidFill>
                  <a:schemeClr val="bg1"/>
                </a:solidFill>
                <a:effectLst/>
              </a:rPr>
              <a:t>October 21–25, 2024</a:t>
            </a:r>
            <a:br>
              <a:rPr lang="en-US" sz="1600" dirty="0">
                <a:solidFill>
                  <a:schemeClr val="bg1"/>
                </a:solidFill>
              </a:rPr>
            </a:br>
            <a:r>
              <a:rPr lang="en-US" sz="1600" b="0" i="0" dirty="0">
                <a:solidFill>
                  <a:schemeClr val="bg1"/>
                </a:solidFill>
                <a:effectLst/>
              </a:rPr>
              <a:t>Rockville, MD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5755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7171C35-2E47-2ADF-CE67-4567374E8D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A4BB3-E848-5A44-82DF-322201952CD8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46A3586-19A3-65F8-855E-3403A8C077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/>
              <a:t>2. Licensing Support Codes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E5C1AA2C-4B78-5642-E903-BE4D47E40D64}"/>
              </a:ext>
            </a:extLst>
          </p:cNvPr>
          <p:cNvSpPr txBox="1">
            <a:spLocks/>
          </p:cNvSpPr>
          <p:nvPr/>
        </p:nvSpPr>
        <p:spPr>
          <a:xfrm>
            <a:off x="1251856" y="1361183"/>
            <a:ext cx="2897195" cy="807583"/>
          </a:xfrm>
          <a:prstGeom prst="rect">
            <a:avLst/>
          </a:prstGeom>
        </p:spPr>
        <p:txBody>
          <a:bodyPr vert="horz" lIns="109728" tIns="54864" rIns="109728" bIns="54864" rtlCol="0" anchor="ctr">
            <a:normAutofit lnSpcReduction="100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sz="48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GALE</a:t>
            </a:r>
            <a:endParaRPr lang="en-US" sz="4800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DCB2A9D-D213-7581-41E4-575FA484BE99}"/>
              </a:ext>
            </a:extLst>
          </p:cNvPr>
          <p:cNvSpPr txBox="1">
            <a:spLocks/>
          </p:cNvSpPr>
          <p:nvPr/>
        </p:nvSpPr>
        <p:spPr>
          <a:xfrm>
            <a:off x="1362515" y="2191274"/>
            <a:ext cx="7649099" cy="1167365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Calculates the gaseous and liquid effluents from routine releases (normal source term) from light water reactors. Aids in determination of compliance with the requirements of Appendix I to 10 CFR Part 50.</a:t>
            </a:r>
          </a:p>
          <a:p>
            <a:endParaRPr lang="en-US" sz="96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object 7">
            <a:extLst>
              <a:ext uri="{FF2B5EF4-FFF2-40B4-BE49-F238E27FC236}">
                <a16:creationId xmlns:a16="http://schemas.microsoft.com/office/drawing/2014/main" id="{183DDE1E-244E-AC84-EBB2-0668DFEFB140}"/>
              </a:ext>
            </a:extLst>
          </p:cNvPr>
          <p:cNvSpPr/>
          <p:nvPr/>
        </p:nvSpPr>
        <p:spPr>
          <a:xfrm>
            <a:off x="9795549" y="1442578"/>
            <a:ext cx="4656470" cy="448056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800" dirty="0"/>
          </a:p>
        </p:txBody>
      </p:sp>
      <p:sp>
        <p:nvSpPr>
          <p:cNvPr id="4" name="Title 4">
            <a:extLst>
              <a:ext uri="{FF2B5EF4-FFF2-40B4-BE49-F238E27FC236}">
                <a16:creationId xmlns:a16="http://schemas.microsoft.com/office/drawing/2014/main" id="{4231F98E-B201-7A78-F2A5-033AA6447636}"/>
              </a:ext>
            </a:extLst>
          </p:cNvPr>
          <p:cNvSpPr txBox="1">
            <a:spLocks/>
          </p:cNvSpPr>
          <p:nvPr/>
        </p:nvSpPr>
        <p:spPr>
          <a:xfrm>
            <a:off x="4031644" y="1435433"/>
            <a:ext cx="4656470" cy="659082"/>
          </a:xfrm>
          <a:prstGeom prst="rect">
            <a:avLst/>
          </a:prstGeom>
        </p:spPr>
        <p:txBody>
          <a:bodyPr vert="horz" lIns="109728" tIns="54864" rIns="109728" bIns="54864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sz="2400" b="1" dirty="0"/>
              <a:t>Gaseous And Liquid Effluents</a:t>
            </a:r>
          </a:p>
        </p:txBody>
      </p:sp>
      <p:sp>
        <p:nvSpPr>
          <p:cNvPr id="10" name="Content Placeholder 5">
            <a:extLst>
              <a:ext uri="{FF2B5EF4-FFF2-40B4-BE49-F238E27FC236}">
                <a16:creationId xmlns:a16="http://schemas.microsoft.com/office/drawing/2014/main" id="{7EA81445-7C60-D5C3-08B3-47EEC4F3BDC7}"/>
              </a:ext>
            </a:extLst>
          </p:cNvPr>
          <p:cNvSpPr txBox="1">
            <a:spLocks/>
          </p:cNvSpPr>
          <p:nvPr/>
        </p:nvSpPr>
        <p:spPr>
          <a:xfrm>
            <a:off x="1378819" y="3335022"/>
            <a:ext cx="6802098" cy="1544774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b="1" dirty="0">
                <a:latin typeface="Arial" panose="020B0604020202020204" pitchFamily="34" charset="0"/>
                <a:cs typeface="Arial" panose="020B0604020202020204" pitchFamily="34" charset="0"/>
              </a:rPr>
              <a:t>Current Activities:</a:t>
            </a:r>
            <a:endParaRPr 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Code Consolidation – Incorporating into Software Integration for Environmental Radiological Release Assessments (SIERRA) code, including lwr and non-lwr source terms.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D4D174F5-34CC-7D45-096F-8D13BCD8861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33697" y="2706702"/>
            <a:ext cx="4943788" cy="4060071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8E1CAC47-02D6-79E4-667C-023D0B2230D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57448" y="4224993"/>
            <a:ext cx="4190162" cy="2966094"/>
          </a:xfrm>
          <a:prstGeom prst="rect">
            <a:avLst/>
          </a:prstGeom>
        </p:spPr>
      </p:pic>
      <p:grpSp>
        <p:nvGrpSpPr>
          <p:cNvPr id="17" name="Group 16">
            <a:extLst>
              <a:ext uri="{FF2B5EF4-FFF2-40B4-BE49-F238E27FC236}">
                <a16:creationId xmlns:a16="http://schemas.microsoft.com/office/drawing/2014/main" id="{46BCDE2E-8846-D2A2-B5E0-1C87FEF35C48}"/>
              </a:ext>
            </a:extLst>
          </p:cNvPr>
          <p:cNvGrpSpPr/>
          <p:nvPr/>
        </p:nvGrpSpPr>
        <p:grpSpPr>
          <a:xfrm>
            <a:off x="2551009" y="5494954"/>
            <a:ext cx="4182904" cy="1848609"/>
            <a:chOff x="1872971" y="6184510"/>
            <a:chExt cx="4182904" cy="1848609"/>
          </a:xfrm>
        </p:grpSpPr>
        <p:pic>
          <p:nvPicPr>
            <p:cNvPr id="9" name="Picture 4">
              <a:extLst>
                <a:ext uri="{FF2B5EF4-FFF2-40B4-BE49-F238E27FC236}">
                  <a16:creationId xmlns:a16="http://schemas.microsoft.com/office/drawing/2014/main" id="{D28A5A50-E671-A899-8879-62D119B29D8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72971" y="6204880"/>
              <a:ext cx="1215203" cy="182823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4" name="Picture 13" descr="A person with a beard and glasses&#10;&#10;Description automatically generated with low confidence">
              <a:extLst>
                <a:ext uri="{FF2B5EF4-FFF2-40B4-BE49-F238E27FC236}">
                  <a16:creationId xmlns:a16="http://schemas.microsoft.com/office/drawing/2014/main" id="{D9087F80-B0DF-E5AF-85EB-E1B6E4C77BE4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3381085" y="6204880"/>
              <a:ext cx="1166676" cy="1828239"/>
            </a:xfrm>
            <a:prstGeom prst="rect">
              <a:avLst/>
            </a:prstGeom>
          </p:spPr>
        </p:pic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542890E3-056B-8C5E-D168-D93F929DF2A3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4840672" y="6184510"/>
              <a:ext cx="1215203" cy="184860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57083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7171C35-2E47-2ADF-CE67-4567374E8D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A4BB3-E848-5A44-82DF-322201952CD8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46A3586-19A3-65F8-855E-3403A8C077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/>
              <a:t>Licensing Support Codes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8C712CDC-7E8D-6E8C-68A0-1DB4657FE443}"/>
              </a:ext>
            </a:extLst>
          </p:cNvPr>
          <p:cNvSpPr txBox="1">
            <a:spLocks/>
          </p:cNvSpPr>
          <p:nvPr/>
        </p:nvSpPr>
        <p:spPr>
          <a:xfrm>
            <a:off x="1600860" y="1426769"/>
            <a:ext cx="4029628" cy="696943"/>
          </a:xfrm>
          <a:prstGeom prst="rect">
            <a:avLst/>
          </a:prstGeom>
        </p:spPr>
        <p:txBody>
          <a:bodyPr vert="horz" lIns="109728" tIns="54864" rIns="109728" bIns="54864" rtlCol="0" anchor="ctr">
            <a:normAutofit fontScale="82500" lnSpcReduction="200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sz="528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NRCDose3</a:t>
            </a:r>
            <a:endParaRPr lang="en-US" sz="1800" b="1" dirty="0">
              <a:ln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2F00BF6-92CF-A5AE-C20D-A9B543AC7577}"/>
              </a:ext>
            </a:extLst>
          </p:cNvPr>
          <p:cNvSpPr txBox="1">
            <a:spLocks/>
          </p:cNvSpPr>
          <p:nvPr/>
        </p:nvSpPr>
        <p:spPr>
          <a:xfrm>
            <a:off x="1060904" y="2198402"/>
            <a:ext cx="10359696" cy="696944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Calculates offsite doses of liquid and gaseous releases from normal nuclear operations.  </a:t>
            </a:r>
          </a:p>
        </p:txBody>
      </p:sp>
      <p:pic>
        <p:nvPicPr>
          <p:cNvPr id="7" name="Picture 6" descr="Graphical user interface, text&#10;&#10;Description automatically generated">
            <a:extLst>
              <a:ext uri="{FF2B5EF4-FFF2-40B4-BE49-F238E27FC236}">
                <a16:creationId xmlns:a16="http://schemas.microsoft.com/office/drawing/2014/main" id="{861610B3-7B47-E5E9-F995-6307C937581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97604" y="1484039"/>
            <a:ext cx="2395361" cy="389001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14778D5-C248-9990-D6B1-03467F2C2EF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0704" y="3169102"/>
            <a:ext cx="4486400" cy="3610295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Content Placeholder 5">
            <a:extLst>
              <a:ext uri="{FF2B5EF4-FFF2-40B4-BE49-F238E27FC236}">
                <a16:creationId xmlns:a16="http://schemas.microsoft.com/office/drawing/2014/main" id="{63B6A26F-7954-8A09-B173-C70F18BDF5A2}"/>
              </a:ext>
            </a:extLst>
          </p:cNvPr>
          <p:cNvSpPr txBox="1">
            <a:spLocks/>
          </p:cNvSpPr>
          <p:nvPr/>
        </p:nvSpPr>
        <p:spPr>
          <a:xfrm>
            <a:off x="1054926" y="2976812"/>
            <a:ext cx="5688774" cy="1845643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b="1" dirty="0">
                <a:latin typeface="Arial" panose="020B0604020202020204" pitchFamily="34" charset="0"/>
                <a:cs typeface="Arial" panose="020B0604020202020204" pitchFamily="34" charset="0"/>
              </a:rPr>
              <a:t>Current Activities:</a:t>
            </a:r>
          </a:p>
          <a:p>
            <a:pPr lvl="1"/>
            <a:r>
              <a:rPr lang="en-US" sz="1800" dirty="0">
                <a:latin typeface="Arial"/>
                <a:cs typeface="Arial"/>
              </a:rPr>
              <a:t>NRCDose3 v1.1.4 – released in late 2023.</a:t>
            </a:r>
            <a:endParaRPr lang="en-US" sz="1800" dirty="0">
              <a:highlight>
                <a:srgbClr val="FFFF00"/>
              </a:highligh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en-US" sz="1800" dirty="0">
                <a:latin typeface="Arial"/>
                <a:cs typeface="Arial"/>
              </a:rPr>
              <a:t>Publish NUREG: User Guide and Technical Manual in early 2024</a:t>
            </a:r>
          </a:p>
          <a:p>
            <a:pPr lvl="1"/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Code Consolidation into SIERRA.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727C8F5-7B15-6029-C7BD-39821627DACA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1206" r="14330" b="18978"/>
          <a:stretch/>
        </p:blipFill>
        <p:spPr>
          <a:xfrm>
            <a:off x="10240655" y="5074025"/>
            <a:ext cx="3475345" cy="239613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2" name="Picture 2">
            <a:extLst>
              <a:ext uri="{FF2B5EF4-FFF2-40B4-BE49-F238E27FC236}">
                <a16:creationId xmlns:a16="http://schemas.microsoft.com/office/drawing/2014/main" id="{87D76E48-B281-F8EC-E98E-C81EAFE6EC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1637" y="5494954"/>
            <a:ext cx="1584732" cy="19596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2" descr="A person wearing glasses&#10;&#10;Description automatically generated with low confidence">
            <a:extLst>
              <a:ext uri="{FF2B5EF4-FFF2-40B4-BE49-F238E27FC236}">
                <a16:creationId xmlns:a16="http://schemas.microsoft.com/office/drawing/2014/main" id="{D03CF5C5-9A77-06C3-2CEC-B031653D09A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721805" y="5494953"/>
            <a:ext cx="1588607" cy="1959637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C8E65BE-267F-4670-0EE7-C38B25D7123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153515" y="5494954"/>
            <a:ext cx="1418485" cy="19752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4044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7171C35-2E47-2ADF-CE67-4567374E8D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A4BB3-E848-5A44-82DF-322201952CD8}" type="slidenum">
              <a:rPr lang="en-US" smtClean="0"/>
              <a:pPr/>
              <a:t>12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46A3586-19A3-65F8-855E-3403A8C077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/>
              <a:t>Licensing Support Codes</a:t>
            </a:r>
          </a:p>
        </p:txBody>
      </p:sp>
      <p:sp>
        <p:nvSpPr>
          <p:cNvPr id="5" name="Title 2">
            <a:extLst>
              <a:ext uri="{FF2B5EF4-FFF2-40B4-BE49-F238E27FC236}">
                <a16:creationId xmlns:a16="http://schemas.microsoft.com/office/drawing/2014/main" id="{875E8932-DF9D-E7A6-167E-23F91AA1CE51}"/>
              </a:ext>
            </a:extLst>
          </p:cNvPr>
          <p:cNvSpPr txBox="1">
            <a:spLocks/>
          </p:cNvSpPr>
          <p:nvPr/>
        </p:nvSpPr>
        <p:spPr>
          <a:xfrm>
            <a:off x="1682964" y="1274697"/>
            <a:ext cx="6055134" cy="951918"/>
          </a:xfrm>
          <a:prstGeom prst="rect">
            <a:avLst/>
          </a:prstGeom>
        </p:spPr>
        <p:txBody>
          <a:bodyPr vert="horz" lIns="109728" tIns="54864" rIns="109728" bIns="54864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sz="48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SNAP/RADTRAD</a:t>
            </a:r>
            <a:endParaRPr lang="en-US" sz="4800" dirty="0"/>
          </a:p>
        </p:txBody>
      </p:sp>
      <p:sp>
        <p:nvSpPr>
          <p:cNvPr id="6" name="Content Placeholder 3">
            <a:extLst>
              <a:ext uri="{FF2B5EF4-FFF2-40B4-BE49-F238E27FC236}">
                <a16:creationId xmlns:a16="http://schemas.microsoft.com/office/drawing/2014/main" id="{EF34EE38-ADDA-C96A-0FFE-F4DE633B8B41}"/>
              </a:ext>
            </a:extLst>
          </p:cNvPr>
          <p:cNvSpPr txBox="1">
            <a:spLocks/>
          </p:cNvSpPr>
          <p:nvPr/>
        </p:nvSpPr>
        <p:spPr>
          <a:xfrm>
            <a:off x="1379705" y="3290329"/>
            <a:ext cx="6129918" cy="3664574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Performs dose calculations for design-basis accidents at the exclusion area boundary, low population zone, and control room.</a:t>
            </a:r>
          </a:p>
          <a:p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NRC staff uses to perform licensing confirmatory analyses of the plant’s design and the licensee’s offsite and control room dose calculations following a design basis accident.</a:t>
            </a:r>
          </a:p>
          <a:p>
            <a:endParaRPr lang="en-US" sz="96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800" b="1" dirty="0">
                <a:latin typeface="Arial" panose="020B0604020202020204" pitchFamily="34" charset="0"/>
                <a:cs typeface="Arial" panose="020B0604020202020204" pitchFamily="34" charset="0"/>
              </a:rPr>
              <a:t>Current Activities:</a:t>
            </a:r>
            <a:endParaRPr 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en-US" sz="1800" dirty="0">
                <a:latin typeface="Arial"/>
                <a:cs typeface="Arial"/>
              </a:rPr>
              <a:t>SNAP/RADTRAD v5.0.4– released in March  2024.</a:t>
            </a:r>
          </a:p>
          <a:p>
            <a:pPr lvl="1"/>
            <a:r>
              <a:rPr lang="en-US" sz="1800" dirty="0">
                <a:latin typeface="Arial"/>
                <a:cs typeface="Arial"/>
              </a:rPr>
              <a:t>Revising code to incorporate RG-1.183 revision 1 (March 2025) and 2 (TBD).</a:t>
            </a:r>
            <a:endParaRPr 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6205176-86A9-7424-F4A1-845267AB688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97899" y="3747600"/>
            <a:ext cx="5623007" cy="3816779"/>
          </a:xfrm>
          <a:prstGeom prst="rect">
            <a:avLst/>
          </a:prstGeom>
        </p:spPr>
      </p:pic>
      <p:sp>
        <p:nvSpPr>
          <p:cNvPr id="4" name="Title 2">
            <a:extLst>
              <a:ext uri="{FF2B5EF4-FFF2-40B4-BE49-F238E27FC236}">
                <a16:creationId xmlns:a16="http://schemas.microsoft.com/office/drawing/2014/main" id="{760AC21A-AC6F-5FB2-6B6C-776006DDFA3A}"/>
              </a:ext>
            </a:extLst>
          </p:cNvPr>
          <p:cNvSpPr txBox="1">
            <a:spLocks/>
          </p:cNvSpPr>
          <p:nvPr/>
        </p:nvSpPr>
        <p:spPr>
          <a:xfrm>
            <a:off x="914371" y="2153673"/>
            <a:ext cx="7592320" cy="875589"/>
          </a:xfrm>
          <a:prstGeom prst="rect">
            <a:avLst/>
          </a:prstGeom>
        </p:spPr>
        <p:txBody>
          <a:bodyPr vert="horz" lIns="109728" tIns="54864" rIns="109728" bIns="54864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sz="2400" b="1" dirty="0"/>
              <a:t>Symbolic Nuclear Analysis Package/RADionuclide Transport Removal And Dose Evaluation</a:t>
            </a:r>
          </a:p>
        </p:txBody>
      </p:sp>
      <p:pic>
        <p:nvPicPr>
          <p:cNvPr id="10" name="Picture 9" descr="A person wearing glasses and a brown shirt&#10;&#10;Description automatically generated">
            <a:extLst>
              <a:ext uri="{FF2B5EF4-FFF2-40B4-BE49-F238E27FC236}">
                <a16:creationId xmlns:a16="http://schemas.microsoft.com/office/drawing/2014/main" id="{24ED3855-AF3E-8787-88BE-297752BC370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47809" y="1686027"/>
            <a:ext cx="1723186" cy="17231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899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DABBF14-9CBE-59E5-B9BF-C1887287F8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A4BB3-E848-5A44-82DF-322201952CD8}" type="slidenum">
              <a:rPr lang="en-US" smtClean="0"/>
              <a:pPr/>
              <a:t>13</a:t>
            </a:fld>
            <a:endParaRPr lang="en-US" dirty="0"/>
          </a:p>
        </p:txBody>
      </p:sp>
      <p:sp>
        <p:nvSpPr>
          <p:cNvPr id="11" name="Title 4">
            <a:extLst>
              <a:ext uri="{FF2B5EF4-FFF2-40B4-BE49-F238E27FC236}">
                <a16:creationId xmlns:a16="http://schemas.microsoft.com/office/drawing/2014/main" id="{4EDF0C50-0DDC-2643-47B0-AA1EC7F154D0}"/>
              </a:ext>
            </a:extLst>
          </p:cNvPr>
          <p:cNvSpPr txBox="1">
            <a:spLocks/>
          </p:cNvSpPr>
          <p:nvPr/>
        </p:nvSpPr>
        <p:spPr>
          <a:xfrm>
            <a:off x="948063" y="1413429"/>
            <a:ext cx="4936444" cy="1004017"/>
          </a:xfrm>
          <a:prstGeom prst="rect">
            <a:avLst/>
          </a:prstGeom>
        </p:spPr>
        <p:txBody>
          <a:bodyPr vert="horz" lIns="109728" tIns="54864" rIns="109728" bIns="54864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b="1" dirty="0">
                <a:ln>
                  <a:solidFill>
                    <a:schemeClr val="tx1"/>
                  </a:solidFill>
                </a:ln>
                <a:solidFill>
                  <a:srgbClr val="00B050"/>
                </a:solidFill>
              </a:rPr>
              <a:t>RESRAD</a:t>
            </a:r>
            <a:endParaRPr lang="en-US" b="1" dirty="0"/>
          </a:p>
        </p:txBody>
      </p:sp>
      <p:sp>
        <p:nvSpPr>
          <p:cNvPr id="12" name="Content Placeholder 5">
            <a:extLst>
              <a:ext uri="{FF2B5EF4-FFF2-40B4-BE49-F238E27FC236}">
                <a16:creationId xmlns:a16="http://schemas.microsoft.com/office/drawing/2014/main" id="{3325F4DB-9FD7-2971-7653-A2827251D975}"/>
              </a:ext>
            </a:extLst>
          </p:cNvPr>
          <p:cNvSpPr txBox="1">
            <a:spLocks/>
          </p:cNvSpPr>
          <p:nvPr/>
        </p:nvSpPr>
        <p:spPr>
          <a:xfrm>
            <a:off x="1015765" y="2309901"/>
            <a:ext cx="7879599" cy="1631153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spc="-4" dirty="0">
                <a:latin typeface="Arial" panose="020B0604020202020204" pitchFamily="34" charset="0"/>
                <a:cs typeface="Arial" panose="020B0604020202020204" pitchFamily="34" charset="0"/>
              </a:rPr>
              <a:t>Family of codes used to analyze human and biota radiation exposures from environmental contamination of residual radioactive materials.</a:t>
            </a:r>
          </a:p>
          <a:p>
            <a:r>
              <a:rPr lang="en-US" sz="1800" spc="-4" dirty="0">
                <a:latin typeface="Arial" panose="020B0604020202020204" pitchFamily="34" charset="0"/>
                <a:cs typeface="Arial" panose="020B0604020202020204" pitchFamily="34" charset="0"/>
              </a:rPr>
              <a:t>Uses pathway analysis to evaluate exposure and associated risks, which then informs cleanup criteria and authorized limits.</a:t>
            </a:r>
            <a:endParaRPr lang="en-US" sz="96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800" b="1" dirty="0">
                <a:latin typeface="Arial" panose="020B0604020202020204" pitchFamily="34" charset="0"/>
                <a:cs typeface="Arial" panose="020B0604020202020204" pitchFamily="34" charset="0"/>
              </a:rPr>
              <a:t>Current Activities:  </a:t>
            </a:r>
            <a:r>
              <a:rPr lang="en-US" sz="1500" dirty="0">
                <a:latin typeface="Arial" panose="020B0604020202020204" pitchFamily="34" charset="0"/>
                <a:cs typeface="Arial" panose="020B0604020202020204" pitchFamily="34" charset="0"/>
              </a:rPr>
              <a:t>RESRAD ONSITE v8.0 FGR-15 DCFs.</a:t>
            </a:r>
            <a:endParaRPr lang="en-US" sz="1800" spc="-4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800" spc="-4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200" dirty="0">
              <a:solidFill>
                <a:srgbClr val="3333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AA053BAC-5957-4E54-C447-5F3F12FD8831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10489475" y="286864"/>
            <a:ext cx="3635123" cy="1736736"/>
          </a:xfrm>
          <a:prstGeom prst="rect">
            <a:avLst/>
          </a:prstGeom>
        </p:spPr>
      </p:pic>
      <p:sp>
        <p:nvSpPr>
          <p:cNvPr id="6" name="Title 2">
            <a:extLst>
              <a:ext uri="{FF2B5EF4-FFF2-40B4-BE49-F238E27FC236}">
                <a16:creationId xmlns:a16="http://schemas.microsoft.com/office/drawing/2014/main" id="{B5D84A3B-A299-B8AD-1A32-5DD8F1A589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17103" y="286864"/>
            <a:ext cx="8073512" cy="1347639"/>
          </a:xfrm>
        </p:spPr>
        <p:txBody>
          <a:bodyPr/>
          <a:lstStyle/>
          <a:p>
            <a:r>
              <a:rPr lang="en-US" sz="4400" dirty="0"/>
              <a:t>2. Decommissioning &amp; Environmental Assessment</a:t>
            </a:r>
          </a:p>
        </p:txBody>
      </p:sp>
      <p:sp>
        <p:nvSpPr>
          <p:cNvPr id="7" name="Title 4">
            <a:extLst>
              <a:ext uri="{FF2B5EF4-FFF2-40B4-BE49-F238E27FC236}">
                <a16:creationId xmlns:a16="http://schemas.microsoft.com/office/drawing/2014/main" id="{2ED12D4A-B682-2DE9-6C8F-A59FE2E2917B}"/>
              </a:ext>
            </a:extLst>
          </p:cNvPr>
          <p:cNvSpPr txBox="1">
            <a:spLocks/>
          </p:cNvSpPr>
          <p:nvPr/>
        </p:nvSpPr>
        <p:spPr>
          <a:xfrm>
            <a:off x="4955565" y="1605812"/>
            <a:ext cx="4239089" cy="616684"/>
          </a:xfrm>
          <a:prstGeom prst="rect">
            <a:avLst/>
          </a:prstGeom>
        </p:spPr>
        <p:txBody>
          <a:bodyPr vert="horz" lIns="109728" tIns="54864" rIns="109728" bIns="54864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sz="2400" b="1" dirty="0"/>
              <a:t>Residual Radioactivity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78E1C46E-2FD1-E0B8-39F3-AD1729AF111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82052" y="2336504"/>
            <a:ext cx="4726599" cy="2561863"/>
          </a:xfrm>
          <a:prstGeom prst="rect">
            <a:avLst/>
          </a:prstGeom>
        </p:spPr>
      </p:pic>
      <p:sp>
        <p:nvSpPr>
          <p:cNvPr id="3" name="Title 4">
            <a:extLst>
              <a:ext uri="{FF2B5EF4-FFF2-40B4-BE49-F238E27FC236}">
                <a16:creationId xmlns:a16="http://schemas.microsoft.com/office/drawing/2014/main" id="{DE4C6589-6BE7-8050-E0F7-E37513B3A773}"/>
              </a:ext>
            </a:extLst>
          </p:cNvPr>
          <p:cNvSpPr txBox="1">
            <a:spLocks/>
          </p:cNvSpPr>
          <p:nvPr/>
        </p:nvSpPr>
        <p:spPr>
          <a:xfrm>
            <a:off x="3864993" y="4709015"/>
            <a:ext cx="4794761" cy="896951"/>
          </a:xfrm>
          <a:prstGeom prst="rect">
            <a:avLst/>
          </a:prstGeom>
        </p:spPr>
        <p:txBody>
          <a:bodyPr vert="horz" lIns="109728" tIns="54864" rIns="109728" bIns="54864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b="1" dirty="0">
                <a:ln>
                  <a:solidFill>
                    <a:schemeClr val="tx1"/>
                  </a:solidFill>
                </a:ln>
                <a:solidFill>
                  <a:srgbClr val="00B050"/>
                </a:solidFill>
              </a:rPr>
              <a:t>MILDOS</a:t>
            </a:r>
          </a:p>
        </p:txBody>
      </p:sp>
      <p:sp>
        <p:nvSpPr>
          <p:cNvPr id="4" name="Content Placeholder 5">
            <a:extLst>
              <a:ext uri="{FF2B5EF4-FFF2-40B4-BE49-F238E27FC236}">
                <a16:creationId xmlns:a16="http://schemas.microsoft.com/office/drawing/2014/main" id="{CD24978F-4ABA-387F-AB1F-73404CDF9564}"/>
              </a:ext>
            </a:extLst>
          </p:cNvPr>
          <p:cNvSpPr txBox="1">
            <a:spLocks/>
          </p:cNvSpPr>
          <p:nvPr/>
        </p:nvSpPr>
        <p:spPr>
          <a:xfrm>
            <a:off x="6306268" y="5411016"/>
            <a:ext cx="8053461" cy="2673023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Evaluates radiation protection compliance at uranium recovery facilities, both ore mining and the associated on-site milling facilities. </a:t>
            </a:r>
          </a:p>
          <a:p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Calculates the radiological dose commitments received by individuals and the general population with an 80-kilometer radius of operating uranium recovery facility.</a:t>
            </a:r>
          </a:p>
          <a:p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Estimates air and ground concentrations of radionuclides for individual locations as well as for a generalized population grid.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800" b="1" dirty="0">
                <a:latin typeface="Arial" panose="020B0604020202020204" pitchFamily="34" charset="0"/>
                <a:cs typeface="Arial" panose="020B0604020202020204" pitchFamily="34" charset="0"/>
              </a:rPr>
              <a:t>Current Activities: 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Current version 4.21.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707FC86-2E7E-1E33-E502-5D0A6CC5CBF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8063" y="4200148"/>
            <a:ext cx="3317795" cy="26091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>
            <a:extLst>
              <a:ext uri="{FF2B5EF4-FFF2-40B4-BE49-F238E27FC236}">
                <a16:creationId xmlns:a16="http://schemas.microsoft.com/office/drawing/2014/main" id="{7E304D8D-6868-A481-D501-0BA00F833B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9086" y="5591971"/>
            <a:ext cx="4279392" cy="24920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056347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DABBF14-9CBE-59E5-B9BF-C1887287F8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A4BB3-E848-5A44-82DF-322201952CD8}" type="slidenum">
              <a:rPr lang="en-US" smtClean="0"/>
              <a:pPr/>
              <a:t>14</a:t>
            </a:fld>
            <a:endParaRPr lang="en-US" dirty="0"/>
          </a:p>
        </p:txBody>
      </p:sp>
      <p:sp>
        <p:nvSpPr>
          <p:cNvPr id="4" name="Title 4">
            <a:extLst>
              <a:ext uri="{FF2B5EF4-FFF2-40B4-BE49-F238E27FC236}">
                <a16:creationId xmlns:a16="http://schemas.microsoft.com/office/drawing/2014/main" id="{2B7C87BF-9C6F-A779-2400-AC5A6652017B}"/>
              </a:ext>
            </a:extLst>
          </p:cNvPr>
          <p:cNvSpPr txBox="1">
            <a:spLocks/>
          </p:cNvSpPr>
          <p:nvPr/>
        </p:nvSpPr>
        <p:spPr>
          <a:xfrm>
            <a:off x="1758462" y="1634502"/>
            <a:ext cx="2884616" cy="615787"/>
          </a:xfrm>
          <a:prstGeom prst="rect">
            <a:avLst/>
          </a:prstGeom>
        </p:spPr>
        <p:txBody>
          <a:bodyPr vert="horz" lIns="109728" tIns="54864" rIns="109728" bIns="54864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b="1" dirty="0">
                <a:ln>
                  <a:solidFill>
                    <a:schemeClr val="tx1"/>
                  </a:solidFill>
                </a:ln>
                <a:solidFill>
                  <a:srgbClr val="00B050"/>
                </a:solidFill>
              </a:rPr>
              <a:t>VSP</a:t>
            </a:r>
            <a:endParaRPr lang="en-US" b="1" dirty="0"/>
          </a:p>
        </p:txBody>
      </p:sp>
      <p:sp>
        <p:nvSpPr>
          <p:cNvPr id="5" name="Content Placeholder 5">
            <a:extLst>
              <a:ext uri="{FF2B5EF4-FFF2-40B4-BE49-F238E27FC236}">
                <a16:creationId xmlns:a16="http://schemas.microsoft.com/office/drawing/2014/main" id="{ABE96F58-1372-7B1D-4BFD-0DF064BB173D}"/>
              </a:ext>
            </a:extLst>
          </p:cNvPr>
          <p:cNvSpPr txBox="1">
            <a:spLocks/>
          </p:cNvSpPr>
          <p:nvPr/>
        </p:nvSpPr>
        <p:spPr>
          <a:xfrm>
            <a:off x="1061139" y="2250289"/>
            <a:ext cx="8073511" cy="2834177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VSP is a software tool that assists in creating a defensible sampling plan based upon statistical sampling theory and the analysis of sample results.</a:t>
            </a:r>
          </a:p>
          <a:p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Ensures the right type, quality, location, and quantity of data are gathered for statistical evaluations for regulatory decision making (decommissioning).</a:t>
            </a:r>
          </a:p>
          <a:p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Distributed by Pacific Northwest National Laboratory.</a:t>
            </a:r>
          </a:p>
          <a:p>
            <a:endParaRPr lang="en-US" sz="96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800" b="1" dirty="0">
                <a:latin typeface="Arial" panose="020B0604020202020204" pitchFamily="34" charset="0"/>
                <a:cs typeface="Arial" panose="020B0604020202020204" pitchFamily="34" charset="0"/>
              </a:rPr>
              <a:t>Current Activities: </a:t>
            </a:r>
            <a:r>
              <a:rPr lang="en-US" sz="1500" dirty="0">
                <a:latin typeface="Arial" panose="020B0604020202020204" pitchFamily="34" charset="0"/>
                <a:cs typeface="Arial" panose="020B0604020202020204" pitchFamily="34" charset="0"/>
              </a:rPr>
              <a:t>improvement of VSP subsurface radiological survey design, visualization and analysis tools and improvement of continuously collected data visualization and analysis tools</a:t>
            </a:r>
          </a:p>
          <a:p>
            <a:endParaRPr 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US" sz="1800" dirty="0">
              <a:solidFill>
                <a:srgbClr val="70707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5" descr="Diagram&#10;&#10;Description automatically generated">
            <a:extLst>
              <a:ext uri="{FF2B5EF4-FFF2-40B4-BE49-F238E27FC236}">
                <a16:creationId xmlns:a16="http://schemas.microsoft.com/office/drawing/2014/main" id="{0FA14C9F-6DE0-E6D1-2902-A2FCB4D7983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23813" y="200097"/>
            <a:ext cx="3331986" cy="2487331"/>
          </a:xfrm>
          <a:prstGeom prst="rect">
            <a:avLst/>
          </a:prstGeom>
        </p:spPr>
      </p:pic>
      <p:pic>
        <p:nvPicPr>
          <p:cNvPr id="7" name="Picture 2">
            <a:extLst>
              <a:ext uri="{FF2B5EF4-FFF2-40B4-BE49-F238E27FC236}">
                <a16:creationId xmlns:a16="http://schemas.microsoft.com/office/drawing/2014/main" id="{A34597F4-A8EB-9E38-4EE9-FD77C1566ED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9504964" y="1427303"/>
            <a:ext cx="3072956" cy="2318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itle 2">
            <a:extLst>
              <a:ext uri="{FF2B5EF4-FFF2-40B4-BE49-F238E27FC236}">
                <a16:creationId xmlns:a16="http://schemas.microsoft.com/office/drawing/2014/main" id="{04B27F15-09DA-31C0-C250-22A6A77944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17103" y="286864"/>
            <a:ext cx="8073512" cy="1347639"/>
          </a:xfrm>
        </p:spPr>
        <p:txBody>
          <a:bodyPr/>
          <a:lstStyle/>
          <a:p>
            <a:r>
              <a:rPr lang="en-US" sz="4400" dirty="0"/>
              <a:t>Decommissioning &amp; Environmental Assessment</a:t>
            </a:r>
          </a:p>
        </p:txBody>
      </p:sp>
      <p:sp>
        <p:nvSpPr>
          <p:cNvPr id="11" name="Title 4">
            <a:extLst>
              <a:ext uri="{FF2B5EF4-FFF2-40B4-BE49-F238E27FC236}">
                <a16:creationId xmlns:a16="http://schemas.microsoft.com/office/drawing/2014/main" id="{8762BAA1-76BD-1CAE-5474-4F50E97063C7}"/>
              </a:ext>
            </a:extLst>
          </p:cNvPr>
          <p:cNvSpPr txBox="1">
            <a:spLocks/>
          </p:cNvSpPr>
          <p:nvPr/>
        </p:nvSpPr>
        <p:spPr>
          <a:xfrm>
            <a:off x="4026557" y="1491683"/>
            <a:ext cx="4387802" cy="929221"/>
          </a:xfrm>
          <a:prstGeom prst="rect">
            <a:avLst/>
          </a:prstGeom>
        </p:spPr>
        <p:txBody>
          <a:bodyPr vert="horz" lIns="109728" tIns="54864" rIns="109728" bIns="54864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sz="2400" b="1" dirty="0"/>
              <a:t>Visual Sample Plan</a:t>
            </a:r>
          </a:p>
        </p:txBody>
      </p:sp>
      <p:sp>
        <p:nvSpPr>
          <p:cNvPr id="8" name="Title 4">
            <a:extLst>
              <a:ext uri="{FF2B5EF4-FFF2-40B4-BE49-F238E27FC236}">
                <a16:creationId xmlns:a16="http://schemas.microsoft.com/office/drawing/2014/main" id="{910C0A3D-3E3A-8A5E-8CE7-E319F36404CF}"/>
              </a:ext>
            </a:extLst>
          </p:cNvPr>
          <p:cNvSpPr txBox="1">
            <a:spLocks/>
          </p:cNvSpPr>
          <p:nvPr/>
        </p:nvSpPr>
        <p:spPr>
          <a:xfrm>
            <a:off x="1458604" y="4972533"/>
            <a:ext cx="3184474" cy="1000615"/>
          </a:xfrm>
          <a:prstGeom prst="rect">
            <a:avLst/>
          </a:prstGeom>
        </p:spPr>
        <p:txBody>
          <a:bodyPr vert="horz" lIns="109728" tIns="54864" rIns="109728" bIns="54864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b="1" dirty="0">
                <a:ln>
                  <a:solidFill>
                    <a:schemeClr val="tx1"/>
                  </a:solidFill>
                </a:ln>
                <a:solidFill>
                  <a:srgbClr val="00B050"/>
                </a:solidFill>
              </a:rPr>
              <a:t>GENII</a:t>
            </a:r>
          </a:p>
        </p:txBody>
      </p:sp>
      <p:pic>
        <p:nvPicPr>
          <p:cNvPr id="9" name="Content Placeholder 5">
            <a:extLst>
              <a:ext uri="{FF2B5EF4-FFF2-40B4-BE49-F238E27FC236}">
                <a16:creationId xmlns:a16="http://schemas.microsoft.com/office/drawing/2014/main" id="{745DD322-5826-EC69-8649-CBB158782C3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65491" y="4484274"/>
            <a:ext cx="3551901" cy="3372224"/>
          </a:xfrm>
          <a:prstGeom prst="rect">
            <a:avLst/>
          </a:prstGeom>
        </p:spPr>
      </p:pic>
      <p:sp>
        <p:nvSpPr>
          <p:cNvPr id="12" name="Content Placeholder 5">
            <a:extLst>
              <a:ext uri="{FF2B5EF4-FFF2-40B4-BE49-F238E27FC236}">
                <a16:creationId xmlns:a16="http://schemas.microsoft.com/office/drawing/2014/main" id="{B2C5F3D9-1C93-1DBF-0891-78C0FF0B7252}"/>
              </a:ext>
            </a:extLst>
          </p:cNvPr>
          <p:cNvSpPr txBox="1">
            <a:spLocks/>
          </p:cNvSpPr>
          <p:nvPr/>
        </p:nvSpPr>
        <p:spPr>
          <a:xfrm>
            <a:off x="1019634" y="5748096"/>
            <a:ext cx="8156519" cy="2559476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GENII is an environmental assessment code for estimating radionuclide concentrations in the environment from acute and chronic radiological releases</a:t>
            </a:r>
          </a:p>
          <a:p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Dose to humans and biota from acute and chronic radiological releases.</a:t>
            </a:r>
          </a:p>
          <a:p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Supported radionuclide transport options include:</a:t>
            </a:r>
          </a:p>
          <a:p>
            <a:pPr lvl="1"/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Air</a:t>
            </a:r>
          </a:p>
          <a:p>
            <a:pPr lvl="1"/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Water</a:t>
            </a:r>
          </a:p>
          <a:p>
            <a:pPr lvl="1"/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Biological Acti</a:t>
            </a:r>
            <a:r>
              <a:rPr lang="en-US" sz="1500" dirty="0">
                <a:latin typeface="Arial" panose="020B0604020202020204" pitchFamily="34" charset="0"/>
                <a:cs typeface="Arial" panose="020B0604020202020204" pitchFamily="34" charset="0"/>
              </a:rPr>
              <a:t>vity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7FBFDB1-8577-25A0-7FB7-C215D548513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950511" y="4690197"/>
            <a:ext cx="4270396" cy="31099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6667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7171C35-2E47-2ADF-CE67-4567374E8D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A4BB3-E848-5A44-82DF-322201952CD8}" type="slidenum">
              <a:rPr lang="en-US" smtClean="0"/>
              <a:pPr/>
              <a:t>15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46A3586-19A3-65F8-855E-3403A8C077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/>
              <a:t>3. Licensing/Environment 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AF061182-FCAB-1C3C-1584-0ACFC7BA9EF3}"/>
              </a:ext>
            </a:extLst>
          </p:cNvPr>
          <p:cNvSpPr txBox="1">
            <a:spLocks/>
          </p:cNvSpPr>
          <p:nvPr/>
        </p:nvSpPr>
        <p:spPr>
          <a:xfrm>
            <a:off x="1096572" y="1347639"/>
            <a:ext cx="4572000" cy="924862"/>
          </a:xfrm>
          <a:prstGeom prst="rect">
            <a:avLst/>
          </a:prstGeom>
        </p:spPr>
        <p:txBody>
          <a:bodyPr vert="horz" lIns="109728" tIns="54864" rIns="109728" bIns="54864" rtlCol="0" anchor="ctr">
            <a:normAutofit fontScale="82500" lnSpcReduction="100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sz="528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NRC-RADTRAN</a:t>
            </a:r>
            <a:endParaRPr lang="en-US" sz="5280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99C070A-E622-8939-41C0-90E50220CC90}"/>
              </a:ext>
            </a:extLst>
          </p:cNvPr>
          <p:cNvSpPr txBox="1">
            <a:spLocks/>
          </p:cNvSpPr>
          <p:nvPr/>
        </p:nvSpPr>
        <p:spPr>
          <a:xfrm>
            <a:off x="870928" y="2186603"/>
            <a:ext cx="9481404" cy="775275"/>
          </a:xfrm>
          <a:prstGeom prst="rect">
            <a:avLst/>
          </a:prstGeom>
        </p:spPr>
        <p:txBody>
          <a:bodyPr lIns="109728" tIns="54864" rIns="109728" bIns="54864" anchor="t"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latin typeface="Arial"/>
                <a:cs typeface="Arial"/>
              </a:rPr>
              <a:t>Code for risk and consequence analysis of radioactive material transportation.</a:t>
            </a:r>
          </a:p>
        </p:txBody>
      </p:sp>
      <p:pic>
        <p:nvPicPr>
          <p:cNvPr id="7" name="Picture 6" descr="Graphical user interface, website&#10;&#10;Description automatically generated">
            <a:extLst>
              <a:ext uri="{FF2B5EF4-FFF2-40B4-BE49-F238E27FC236}">
                <a16:creationId xmlns:a16="http://schemas.microsoft.com/office/drawing/2014/main" id="{C97CDFE4-AE99-9B63-73DC-88D281B1FE0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2332" y="2186603"/>
            <a:ext cx="3707765" cy="253800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9E75920-CC00-549F-C147-C84BB25A9D9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282" t="1330" r="1176" b="6363"/>
          <a:stretch/>
        </p:blipFill>
        <p:spPr bwMode="auto">
          <a:xfrm>
            <a:off x="8387181" y="3091264"/>
            <a:ext cx="5712653" cy="391036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Title 4">
            <a:extLst>
              <a:ext uri="{FF2B5EF4-FFF2-40B4-BE49-F238E27FC236}">
                <a16:creationId xmlns:a16="http://schemas.microsoft.com/office/drawing/2014/main" id="{A573AA17-1EA4-F598-602C-18E5C369A954}"/>
              </a:ext>
            </a:extLst>
          </p:cNvPr>
          <p:cNvSpPr txBox="1">
            <a:spLocks/>
          </p:cNvSpPr>
          <p:nvPr/>
        </p:nvSpPr>
        <p:spPr>
          <a:xfrm>
            <a:off x="5446457" y="1524778"/>
            <a:ext cx="4905875" cy="532439"/>
          </a:xfrm>
          <a:prstGeom prst="rect">
            <a:avLst/>
          </a:prstGeom>
        </p:spPr>
        <p:txBody>
          <a:bodyPr vert="horz" lIns="109728" tIns="54864" rIns="109728" bIns="54864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sz="2400" b="1" dirty="0"/>
              <a:t>Radioactive Material Transport</a:t>
            </a:r>
          </a:p>
        </p:txBody>
      </p:sp>
      <p:sp>
        <p:nvSpPr>
          <p:cNvPr id="9" name="Content Placeholder 5">
            <a:extLst>
              <a:ext uri="{FF2B5EF4-FFF2-40B4-BE49-F238E27FC236}">
                <a16:creationId xmlns:a16="http://schemas.microsoft.com/office/drawing/2014/main" id="{A5671A70-DE16-01BE-CED4-E2E490FA3A03}"/>
              </a:ext>
            </a:extLst>
          </p:cNvPr>
          <p:cNvSpPr txBox="1">
            <a:spLocks/>
          </p:cNvSpPr>
          <p:nvPr/>
        </p:nvSpPr>
        <p:spPr>
          <a:xfrm>
            <a:off x="927869" y="2840603"/>
            <a:ext cx="8555344" cy="1734077"/>
          </a:xfrm>
          <a:prstGeom prst="rect">
            <a:avLst/>
          </a:prstGeom>
        </p:spPr>
        <p:txBody>
          <a:bodyPr lIns="109728" tIns="54864" rIns="109728" bIns="54864" anchor="t"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b="1" dirty="0">
                <a:latin typeface="Arial" panose="020B0604020202020204" pitchFamily="34" charset="0"/>
                <a:cs typeface="Arial" panose="020B0604020202020204" pitchFamily="34" charset="0"/>
              </a:rPr>
              <a:t>Current Activities:</a:t>
            </a:r>
          </a:p>
          <a:p>
            <a:pPr lvl="1"/>
            <a:r>
              <a:rPr lang="en-US" sz="1800" dirty="0">
                <a:latin typeface="Arial"/>
                <a:cs typeface="Arial"/>
              </a:rPr>
              <a:t>Updated Code ‒ NRC-RADTRAN v1.1 in FY 2025, to include:</a:t>
            </a:r>
          </a:p>
          <a:p>
            <a:pPr lvl="2"/>
            <a:r>
              <a:rPr lang="en-US" sz="1800" dirty="0">
                <a:latin typeface="Arial"/>
                <a:cs typeface="Arial"/>
              </a:rPr>
              <a:t>.Corrections to population densities and route speeds</a:t>
            </a:r>
          </a:p>
          <a:p>
            <a:pPr lvl="1"/>
            <a:r>
              <a:rPr lang="en-US" sz="2200" dirty="0">
                <a:latin typeface="Arial"/>
                <a:cs typeface="Arial"/>
              </a:rPr>
              <a:t>Preparing for non-lwr activities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B3829657-CD37-71CC-7CF3-03B45F85C99A}"/>
              </a:ext>
            </a:extLst>
          </p:cNvPr>
          <p:cNvGrpSpPr/>
          <p:nvPr/>
        </p:nvGrpSpPr>
        <p:grpSpPr>
          <a:xfrm>
            <a:off x="3042827" y="5479341"/>
            <a:ext cx="4541876" cy="2355580"/>
            <a:chOff x="3042827" y="6221546"/>
            <a:chExt cx="3502162" cy="1619925"/>
          </a:xfrm>
        </p:grpSpPr>
        <p:pic>
          <p:nvPicPr>
            <p:cNvPr id="1026" name="Picture 2">
              <a:extLst>
                <a:ext uri="{FF2B5EF4-FFF2-40B4-BE49-F238E27FC236}">
                  <a16:creationId xmlns:a16="http://schemas.microsoft.com/office/drawing/2014/main" id="{4E38D5AF-85D0-F6D6-27E3-241DCBA3636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42827" y="6221547"/>
              <a:ext cx="1439932" cy="16199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" name="Picture 10" descr="A person wearing glasses&#10;&#10;Description automatically generated with low confidence">
              <a:extLst>
                <a:ext uri="{FF2B5EF4-FFF2-40B4-BE49-F238E27FC236}">
                  <a16:creationId xmlns:a16="http://schemas.microsoft.com/office/drawing/2014/main" id="{F3C820E4-EA2E-D17B-95AC-AECF9DA9D8F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5101536" y="6221546"/>
              <a:ext cx="1443453" cy="16199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1864040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1721FD8-CCD7-857A-21EE-EAC872E2EE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3994296" y="7772400"/>
            <a:ext cx="453223" cy="457200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fld id="{FE7A4BB3-E848-5A44-82DF-322201952CD8}" type="slidenum">
              <a:rPr lang="en-US" smtClean="0"/>
              <a:pPr>
                <a:spcAft>
                  <a:spcPts val="600"/>
                </a:spcAft>
              </a:pPr>
              <a:t>16</a:t>
            </a:fld>
            <a:endParaRPr lang="en-US" dirty="0"/>
          </a:p>
        </p:txBody>
      </p:sp>
      <p:pic>
        <p:nvPicPr>
          <p:cNvPr id="10" name="Picture Placeholder 9">
            <a:extLst>
              <a:ext uri="{FF2B5EF4-FFF2-40B4-BE49-F238E27FC236}">
                <a16:creationId xmlns:a16="http://schemas.microsoft.com/office/drawing/2014/main" id="{D53EB392-C8E1-39BC-B9F2-633055CD289E}"/>
              </a:ext>
            </a:extLst>
          </p:cNvPr>
          <p:cNvPicPr>
            <a:picLocks noGrp="1" noChangeAspect="1"/>
          </p:cNvPicPr>
          <p:nvPr>
            <p:ph sz="quarter" idx="20"/>
          </p:nvPr>
        </p:nvPicPr>
        <p:blipFill rotWithShape="1">
          <a:blip r:embed="rId3"/>
          <a:srcRect l="5204" t="2555" r="10384" b="4412"/>
          <a:stretch/>
        </p:blipFill>
        <p:spPr>
          <a:xfrm>
            <a:off x="6570616" y="781897"/>
            <a:ext cx="8167117" cy="6990503"/>
          </a:xfrm>
          <a:prstGeom prst="rect">
            <a:avLst/>
          </a:prstGeom>
          <a:noFill/>
        </p:spPr>
      </p:pic>
      <p:sp>
        <p:nvSpPr>
          <p:cNvPr id="17" name="Title 4">
            <a:extLst>
              <a:ext uri="{FF2B5EF4-FFF2-40B4-BE49-F238E27FC236}">
                <a16:creationId xmlns:a16="http://schemas.microsoft.com/office/drawing/2014/main" id="{2A3DA510-EE93-654A-3BE9-D7422E0662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51759" y="2403102"/>
            <a:ext cx="2444497" cy="676275"/>
          </a:xfrm>
        </p:spPr>
        <p:txBody>
          <a:bodyPr/>
          <a:lstStyle/>
          <a:p>
            <a:r>
              <a:rPr lang="en-US" dirty="0"/>
              <a:t>Oversight</a:t>
            </a:r>
          </a:p>
        </p:txBody>
      </p:sp>
      <p:pic>
        <p:nvPicPr>
          <p:cNvPr id="8" name="Content Placeholder 7" descr="A diagram of safety and safety">
            <a:extLst>
              <a:ext uri="{FF2B5EF4-FFF2-40B4-BE49-F238E27FC236}">
                <a16:creationId xmlns:a16="http://schemas.microsoft.com/office/drawing/2014/main" id="{079920D3-6BB5-3060-F089-D09FCD9AE6D8}"/>
              </a:ext>
            </a:extLst>
          </p:cNvPr>
          <p:cNvPicPr>
            <a:picLocks noGrp="1" noChangeAspect="1"/>
          </p:cNvPicPr>
          <p:nvPr>
            <p:ph sz="quarter" idx="21"/>
          </p:nvPr>
        </p:nvPicPr>
        <p:blipFill>
          <a:blip r:embed="rId4"/>
          <a:stretch>
            <a:fillRect/>
          </a:stretch>
        </p:blipFill>
        <p:spPr>
          <a:xfrm>
            <a:off x="1393825" y="4700582"/>
            <a:ext cx="4572000" cy="2774961"/>
          </a:xfr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FB55063B-7F89-DE57-D357-D0263CA98076}"/>
              </a:ext>
            </a:extLst>
          </p:cNvPr>
          <p:cNvSpPr>
            <a:spLocks/>
          </p:cNvSpPr>
          <p:nvPr/>
        </p:nvSpPr>
        <p:spPr>
          <a:xfrm>
            <a:off x="9146405" y="5802630"/>
            <a:ext cx="263525" cy="2242820"/>
          </a:xfrm>
          <a:prstGeom prst="rect">
            <a:avLst/>
          </a:prstGeom>
          <a:solidFill>
            <a:schemeClr val="bg1">
              <a:alpha val="79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A8E7D1-AB96-2426-EBF5-DCA4D79462B0}"/>
              </a:ext>
            </a:extLst>
          </p:cNvPr>
          <p:cNvGrpSpPr/>
          <p:nvPr/>
        </p:nvGrpSpPr>
        <p:grpSpPr>
          <a:xfrm>
            <a:off x="6675120" y="571501"/>
            <a:ext cx="8062612" cy="7035799"/>
            <a:chOff x="6675120" y="571501"/>
            <a:chExt cx="8062612" cy="7035799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F714116B-0876-6FD6-451B-3D82FECEF731}"/>
                </a:ext>
              </a:extLst>
            </p:cNvPr>
            <p:cNvSpPr>
              <a:spLocks/>
            </p:cNvSpPr>
            <p:nvPr/>
          </p:nvSpPr>
          <p:spPr>
            <a:xfrm>
              <a:off x="6675120" y="571501"/>
              <a:ext cx="7955280" cy="4792979"/>
            </a:xfrm>
            <a:prstGeom prst="rect">
              <a:avLst/>
            </a:prstGeom>
            <a:solidFill>
              <a:schemeClr val="bg1">
                <a:alpha val="79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22D5345F-C162-2C48-01D0-74ED62914302}"/>
                </a:ext>
              </a:extLst>
            </p:cNvPr>
            <p:cNvSpPr>
              <a:spLocks/>
            </p:cNvSpPr>
            <p:nvPr/>
          </p:nvSpPr>
          <p:spPr>
            <a:xfrm>
              <a:off x="9448800" y="5364480"/>
              <a:ext cx="2876550" cy="179070"/>
            </a:xfrm>
            <a:prstGeom prst="rect">
              <a:avLst/>
            </a:prstGeom>
            <a:solidFill>
              <a:schemeClr val="bg1">
                <a:alpha val="79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2E4C9BFB-7975-4826-9D19-2704800D4920}"/>
                </a:ext>
              </a:extLst>
            </p:cNvPr>
            <p:cNvSpPr>
              <a:spLocks/>
            </p:cNvSpPr>
            <p:nvPr/>
          </p:nvSpPr>
          <p:spPr>
            <a:xfrm>
              <a:off x="12280900" y="5364480"/>
              <a:ext cx="2456832" cy="2242820"/>
            </a:xfrm>
            <a:prstGeom prst="rect">
              <a:avLst/>
            </a:prstGeom>
            <a:solidFill>
              <a:schemeClr val="bg1">
                <a:alpha val="79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4B1CA6B4-B0C6-FA59-66DB-D482A94809F4}"/>
                </a:ext>
              </a:extLst>
            </p:cNvPr>
            <p:cNvSpPr>
              <a:spLocks/>
            </p:cNvSpPr>
            <p:nvPr/>
          </p:nvSpPr>
          <p:spPr>
            <a:xfrm>
              <a:off x="6689573" y="5364480"/>
              <a:ext cx="2456832" cy="2242820"/>
            </a:xfrm>
            <a:prstGeom prst="rect">
              <a:avLst/>
            </a:prstGeom>
            <a:solidFill>
              <a:schemeClr val="bg1">
                <a:alpha val="79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EDBBAF1D-9808-48B9-566F-AC3F752199D2}"/>
                </a:ext>
              </a:extLst>
            </p:cNvPr>
            <p:cNvSpPr/>
            <p:nvPr/>
          </p:nvSpPr>
          <p:spPr>
            <a:xfrm flipH="1" flipV="1">
              <a:off x="10415588" y="5589583"/>
              <a:ext cx="1676400" cy="282579"/>
            </a:xfrm>
            <a:prstGeom prst="rect">
              <a:avLst/>
            </a:prstGeom>
            <a:solidFill>
              <a:srgbClr val="C7D7E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B70F8451-5F14-12EE-05A0-9C9279517569}"/>
                </a:ext>
              </a:extLst>
            </p:cNvPr>
            <p:cNvSpPr/>
            <p:nvPr/>
          </p:nvSpPr>
          <p:spPr>
            <a:xfrm flipH="1" flipV="1">
              <a:off x="9608344" y="5589582"/>
              <a:ext cx="829493" cy="66731"/>
            </a:xfrm>
            <a:prstGeom prst="rect">
              <a:avLst/>
            </a:prstGeom>
            <a:solidFill>
              <a:srgbClr val="C7D7E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754941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A4A3A46-696C-5265-A3CA-37E1B4E4E3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A4BB3-E848-5A44-82DF-322201952CD8}" type="slidenum">
              <a:rPr lang="en-US" smtClean="0"/>
              <a:pPr/>
              <a:t>17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360D979-6483-41AA-3FD1-4A27B6EE8F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63200" y="926600"/>
            <a:ext cx="8073512" cy="874673"/>
          </a:xfrm>
        </p:spPr>
        <p:txBody>
          <a:bodyPr/>
          <a:lstStyle/>
          <a:p>
            <a:r>
              <a:rPr lang="en-US" sz="4400" dirty="0"/>
              <a:t>3. INCIDENT RESPONSE</a:t>
            </a:r>
            <a:br>
              <a:rPr lang="en-US" sz="4400" dirty="0"/>
            </a:br>
            <a:r>
              <a:rPr lang="en-US" sz="4400" dirty="0"/>
              <a:t>Emergency Response Codes</a:t>
            </a:r>
          </a:p>
        </p:txBody>
      </p:sp>
      <p:sp>
        <p:nvSpPr>
          <p:cNvPr id="6" name="Title 4">
            <a:extLst>
              <a:ext uri="{FF2B5EF4-FFF2-40B4-BE49-F238E27FC236}">
                <a16:creationId xmlns:a16="http://schemas.microsoft.com/office/drawing/2014/main" id="{F7987FFD-01F5-F4D6-2C2E-B49DA3E20C7E}"/>
              </a:ext>
            </a:extLst>
          </p:cNvPr>
          <p:cNvSpPr txBox="1">
            <a:spLocks/>
          </p:cNvSpPr>
          <p:nvPr/>
        </p:nvSpPr>
        <p:spPr>
          <a:xfrm>
            <a:off x="743046" y="1748539"/>
            <a:ext cx="3742416" cy="960325"/>
          </a:xfrm>
          <a:prstGeom prst="rect">
            <a:avLst/>
          </a:prstGeom>
        </p:spPr>
        <p:txBody>
          <a:bodyPr vert="horz" lIns="109728" tIns="54864" rIns="109728" bIns="54864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sz="4800" b="1" dirty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</a:rPr>
              <a:t>RASCAL</a:t>
            </a:r>
            <a:endParaRPr lang="en-US" sz="4800" dirty="0"/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CA32485B-13E4-C3F7-1329-51BF0D5F22EF}"/>
              </a:ext>
            </a:extLst>
          </p:cNvPr>
          <p:cNvSpPr txBox="1">
            <a:spLocks/>
          </p:cNvSpPr>
          <p:nvPr/>
        </p:nvSpPr>
        <p:spPr>
          <a:xfrm>
            <a:off x="1486155" y="2841920"/>
            <a:ext cx="7920603" cy="2294148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Fast-running software used for beyond-design-basis radiological incidents to assess off-site dose consequences and to help inform or evaluate protective actions.</a:t>
            </a:r>
          </a:p>
          <a:p>
            <a:endParaRPr lang="en-US" sz="96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800" b="1" dirty="0">
                <a:latin typeface="Arial"/>
                <a:cs typeface="Arial"/>
              </a:rPr>
              <a:t>Current Activities:</a:t>
            </a:r>
            <a:endParaRPr lang="en-US" sz="1800" dirty="0">
              <a:latin typeface="Arial"/>
              <a:cs typeface="Arial"/>
            </a:endParaRPr>
          </a:p>
          <a:p>
            <a:pPr lvl="1"/>
            <a:r>
              <a:rPr lang="en-US" sz="1800" dirty="0">
                <a:latin typeface="Arial"/>
                <a:cs typeface="Arial"/>
              </a:rPr>
              <a:t>RASCAL 5.0 development underway with PNNL.</a:t>
            </a:r>
          </a:p>
        </p:txBody>
      </p:sp>
      <p:sp>
        <p:nvSpPr>
          <p:cNvPr id="4" name="Title 4">
            <a:extLst>
              <a:ext uri="{FF2B5EF4-FFF2-40B4-BE49-F238E27FC236}">
                <a16:creationId xmlns:a16="http://schemas.microsoft.com/office/drawing/2014/main" id="{2EBCDB94-1905-AB33-0632-D1C0DB5DEE8A}"/>
              </a:ext>
            </a:extLst>
          </p:cNvPr>
          <p:cNvSpPr txBox="1">
            <a:spLocks/>
          </p:cNvSpPr>
          <p:nvPr/>
        </p:nvSpPr>
        <p:spPr>
          <a:xfrm>
            <a:off x="4025788" y="1823951"/>
            <a:ext cx="5364423" cy="862235"/>
          </a:xfrm>
          <a:prstGeom prst="rect">
            <a:avLst/>
          </a:prstGeom>
        </p:spPr>
        <p:txBody>
          <a:bodyPr vert="horz" lIns="109728" tIns="54864" rIns="109728" bIns="54864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sz="2400" b="1" dirty="0"/>
              <a:t>Radiological Assessment System for Consequence Analysis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6057C2E8-208F-1B95-6FD5-A0A0FCE8094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40562" y="4070090"/>
            <a:ext cx="6637688" cy="4047730"/>
          </a:xfrm>
          <a:prstGeom prst="rect">
            <a:avLst/>
          </a:prstGeom>
        </p:spPr>
      </p:pic>
      <p:pic>
        <p:nvPicPr>
          <p:cNvPr id="8" name="Picture 7" descr="Graphical user interface, text, application, email&#10;&#10;Description automatically generated">
            <a:extLst>
              <a:ext uri="{FF2B5EF4-FFF2-40B4-BE49-F238E27FC236}">
                <a16:creationId xmlns:a16="http://schemas.microsoft.com/office/drawing/2014/main" id="{7EB00D22-6FBF-3DC5-A23D-6CDAA139488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3213" y="1302282"/>
            <a:ext cx="4070305" cy="2767808"/>
          </a:xfrm>
          <a:prstGeom prst="rect">
            <a:avLst/>
          </a:prstGeom>
        </p:spPr>
      </p:pic>
      <p:grpSp>
        <p:nvGrpSpPr>
          <p:cNvPr id="14" name="Group 13">
            <a:extLst>
              <a:ext uri="{FF2B5EF4-FFF2-40B4-BE49-F238E27FC236}">
                <a16:creationId xmlns:a16="http://schemas.microsoft.com/office/drawing/2014/main" id="{ED7398F0-20F4-5AA0-A31B-87BF55A241F2}"/>
              </a:ext>
            </a:extLst>
          </p:cNvPr>
          <p:cNvGrpSpPr/>
          <p:nvPr/>
        </p:nvGrpSpPr>
        <p:grpSpPr>
          <a:xfrm>
            <a:off x="1603525" y="4847887"/>
            <a:ext cx="5133605" cy="2309048"/>
            <a:chOff x="1309236" y="4855337"/>
            <a:chExt cx="5133605" cy="2309048"/>
          </a:xfrm>
        </p:grpSpPr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7C9ABDF9-4F93-FDA9-C823-0D0945FC823A}"/>
                </a:ext>
              </a:extLst>
            </p:cNvPr>
            <p:cNvGrpSpPr/>
            <p:nvPr/>
          </p:nvGrpSpPr>
          <p:grpSpPr>
            <a:xfrm>
              <a:off x="1309236" y="4855337"/>
              <a:ext cx="5133605" cy="2298104"/>
              <a:chOff x="562901" y="5031151"/>
              <a:chExt cx="5133605" cy="2298104"/>
            </a:xfrm>
          </p:grpSpPr>
          <p:pic>
            <p:nvPicPr>
              <p:cNvPr id="5" name="Content Placeholder 5">
                <a:extLst>
                  <a:ext uri="{FF2B5EF4-FFF2-40B4-BE49-F238E27FC236}">
                    <a16:creationId xmlns:a16="http://schemas.microsoft.com/office/drawing/2014/main" id="{F3F07944-5F72-E8FF-FA9B-AA0DCA4B7FA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rcRect/>
              <a:stretch/>
            </p:blipFill>
            <p:spPr>
              <a:xfrm>
                <a:off x="562901" y="5031151"/>
                <a:ext cx="1626278" cy="2294148"/>
              </a:xfrm>
              <a:prstGeom prst="rect">
                <a:avLst/>
              </a:prstGeom>
            </p:spPr>
          </p:pic>
          <p:pic>
            <p:nvPicPr>
              <p:cNvPr id="10" name="Picture 9">
                <a:extLst>
                  <a:ext uri="{FF2B5EF4-FFF2-40B4-BE49-F238E27FC236}">
                    <a16:creationId xmlns:a16="http://schemas.microsoft.com/office/drawing/2014/main" id="{AE699B86-B02D-6E77-B827-B8E4B4639E3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4070228" y="5048930"/>
                <a:ext cx="1626278" cy="2280325"/>
              </a:xfrm>
              <a:prstGeom prst="rect">
                <a:avLst/>
              </a:prstGeom>
            </p:spPr>
          </p:pic>
        </p:grpSp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454B177B-4D73-E740-D217-36EFF3FC5272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3261338" y="4875995"/>
              <a:ext cx="1229401" cy="228839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421489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9FD499B-37E3-E0C6-FC84-DD00A2827F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A4BB3-E848-5A44-82DF-322201952CD8}" type="slidenum">
              <a:rPr lang="en-US" smtClean="0"/>
              <a:pPr/>
              <a:t>18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ADDF541-D7F4-2479-B26A-4D16638ABA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/>
              <a:t>Emergency Response Codes</a:t>
            </a:r>
          </a:p>
        </p:txBody>
      </p:sp>
      <p:sp>
        <p:nvSpPr>
          <p:cNvPr id="5" name="Content Placeholder 5">
            <a:extLst>
              <a:ext uri="{FF2B5EF4-FFF2-40B4-BE49-F238E27FC236}">
                <a16:creationId xmlns:a16="http://schemas.microsoft.com/office/drawing/2014/main" id="{CC05D0B4-54E3-6BB6-E4DC-8543528781D8}"/>
              </a:ext>
            </a:extLst>
          </p:cNvPr>
          <p:cNvSpPr txBox="1">
            <a:spLocks/>
          </p:cNvSpPr>
          <p:nvPr/>
        </p:nvSpPr>
        <p:spPr>
          <a:xfrm>
            <a:off x="1090835" y="2493276"/>
            <a:ext cx="6596897" cy="3286055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Turbo FRMAC performs complex calculations to quickly evaluate radiological hazards during an emergency response by assessing impacts to the public, workers, and the food supply.</a:t>
            </a:r>
          </a:p>
          <a:p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Sandia National Laboratories maintains distribution of Turbo FRMAC, but RAMP users have access to code discussions, training, and technical support.</a:t>
            </a:r>
          </a:p>
          <a:p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Web-based training that will be available on demand is in development.</a:t>
            </a:r>
          </a:p>
          <a:p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If you need technical support for Turbo FRMAC please email: 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nirp-support-fogbugs@sandia.gov</a:t>
            </a:r>
            <a:endParaRPr 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itle 4">
            <a:extLst>
              <a:ext uri="{FF2B5EF4-FFF2-40B4-BE49-F238E27FC236}">
                <a16:creationId xmlns:a16="http://schemas.microsoft.com/office/drawing/2014/main" id="{DC7948D7-9C13-C246-C239-DA013DCA9101}"/>
              </a:ext>
            </a:extLst>
          </p:cNvPr>
          <p:cNvSpPr txBox="1">
            <a:spLocks/>
          </p:cNvSpPr>
          <p:nvPr/>
        </p:nvSpPr>
        <p:spPr>
          <a:xfrm>
            <a:off x="1276832" y="1440410"/>
            <a:ext cx="4360039" cy="1009860"/>
          </a:xfrm>
          <a:prstGeom prst="rect">
            <a:avLst/>
          </a:prstGeom>
        </p:spPr>
        <p:txBody>
          <a:bodyPr vert="horz" lIns="109728" tIns="54864" rIns="109728" bIns="54864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sz="4800" b="1" dirty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</a:rPr>
              <a:t>Turbo FRMAC</a:t>
            </a:r>
          </a:p>
        </p:txBody>
      </p:sp>
      <p:pic>
        <p:nvPicPr>
          <p:cNvPr id="7" name="Picture 2">
            <a:extLst>
              <a:ext uri="{FF2B5EF4-FFF2-40B4-BE49-F238E27FC236}">
                <a16:creationId xmlns:a16="http://schemas.microsoft.com/office/drawing/2014/main" id="{9A1B04EC-D501-5DF1-49EE-5D6DBEA57C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73067" y="1477693"/>
            <a:ext cx="5414432" cy="39159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F1DE347B-A794-EC26-A197-918FD4297B3C}"/>
              </a:ext>
            </a:extLst>
          </p:cNvPr>
          <p:cNvSpPr txBox="1"/>
          <p:nvPr/>
        </p:nvSpPr>
        <p:spPr>
          <a:xfrm>
            <a:off x="6214533" y="5779331"/>
            <a:ext cx="8801343" cy="4247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hlinkClick r:id="rId5"/>
              </a:rPr>
              <a:t>https://nirp.sandia.gov/Software/TurboFRMAC/TurboFRMAC.aspx</a:t>
            </a:r>
            <a:r>
              <a:rPr lang="en-US" dirty="0"/>
              <a:t> </a:t>
            </a:r>
          </a:p>
        </p:txBody>
      </p:sp>
      <p:sp>
        <p:nvSpPr>
          <p:cNvPr id="4" name="Title 4">
            <a:extLst>
              <a:ext uri="{FF2B5EF4-FFF2-40B4-BE49-F238E27FC236}">
                <a16:creationId xmlns:a16="http://schemas.microsoft.com/office/drawing/2014/main" id="{D9C631F8-060F-3D3E-C944-4911ADF5C334}"/>
              </a:ext>
            </a:extLst>
          </p:cNvPr>
          <p:cNvSpPr txBox="1">
            <a:spLocks/>
          </p:cNvSpPr>
          <p:nvPr/>
        </p:nvSpPr>
        <p:spPr>
          <a:xfrm>
            <a:off x="2684228" y="6746774"/>
            <a:ext cx="10540706" cy="1009860"/>
          </a:xfrm>
          <a:prstGeom prst="rect">
            <a:avLst/>
          </a:prstGeom>
        </p:spPr>
        <p:txBody>
          <a:bodyPr vert="horz" lIns="109728" tIns="54864" rIns="109728" bIns="54864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sz="4800" b="1" dirty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</a:rPr>
              <a:t>MACCS:  IMUG Code</a:t>
            </a:r>
          </a:p>
          <a:p>
            <a:r>
              <a:rPr lang="en-US" sz="4800" b="1" dirty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</a:rPr>
              <a:t>See Next Presentation</a:t>
            </a:r>
          </a:p>
        </p:txBody>
      </p:sp>
    </p:spTree>
    <p:extLst>
      <p:ext uri="{BB962C8B-B14F-4D97-AF65-F5344CB8AC3E}">
        <p14:creationId xmlns:p14="http://schemas.microsoft.com/office/powerpoint/2010/main" val="2674945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1721FD8-CCD7-857A-21EE-EAC872E2EE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3994296" y="7772400"/>
            <a:ext cx="453223" cy="457200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fld id="{FE7A4BB3-E848-5A44-82DF-322201952CD8}" type="slidenum">
              <a:rPr lang="en-US" smtClean="0"/>
              <a:pPr>
                <a:spcAft>
                  <a:spcPts val="600"/>
                </a:spcAft>
              </a:pPr>
              <a:t>19</a:t>
            </a:fld>
            <a:endParaRPr lang="en-US" dirty="0"/>
          </a:p>
        </p:txBody>
      </p:sp>
      <p:pic>
        <p:nvPicPr>
          <p:cNvPr id="10" name="Picture Placeholder 9">
            <a:extLst>
              <a:ext uri="{FF2B5EF4-FFF2-40B4-BE49-F238E27FC236}">
                <a16:creationId xmlns:a16="http://schemas.microsoft.com/office/drawing/2014/main" id="{D53EB392-C8E1-39BC-B9F2-633055CD289E}"/>
              </a:ext>
            </a:extLst>
          </p:cNvPr>
          <p:cNvPicPr>
            <a:picLocks noGrp="1" noChangeAspect="1"/>
          </p:cNvPicPr>
          <p:nvPr>
            <p:ph sz="quarter" idx="20"/>
          </p:nvPr>
        </p:nvPicPr>
        <p:blipFill rotWithShape="1">
          <a:blip r:embed="rId3"/>
          <a:srcRect l="5204" t="2555" r="10384" b="4412"/>
          <a:stretch/>
        </p:blipFill>
        <p:spPr>
          <a:xfrm>
            <a:off x="6601766" y="781897"/>
            <a:ext cx="8135967" cy="6990503"/>
          </a:xfrm>
          <a:prstGeom prst="rect">
            <a:avLst/>
          </a:prstGeom>
          <a:noFill/>
        </p:spPr>
      </p:pic>
      <p:sp>
        <p:nvSpPr>
          <p:cNvPr id="17" name="Title 4">
            <a:extLst>
              <a:ext uri="{FF2B5EF4-FFF2-40B4-BE49-F238E27FC236}">
                <a16:creationId xmlns:a16="http://schemas.microsoft.com/office/drawing/2014/main" id="{2A3DA510-EE93-654A-3BE9-D7422E0662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8834" y="2295525"/>
            <a:ext cx="5394961" cy="676275"/>
          </a:xfrm>
        </p:spPr>
        <p:txBody>
          <a:bodyPr/>
          <a:lstStyle/>
          <a:p>
            <a:r>
              <a:rPr lang="en-US" dirty="0"/>
              <a:t>Operational Experience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714116B-0876-6FD6-451B-3D82FECEF731}"/>
              </a:ext>
            </a:extLst>
          </p:cNvPr>
          <p:cNvSpPr/>
          <p:nvPr/>
        </p:nvSpPr>
        <p:spPr>
          <a:xfrm>
            <a:off x="9042400" y="571501"/>
            <a:ext cx="5587999" cy="7531099"/>
          </a:xfrm>
          <a:prstGeom prst="rect">
            <a:avLst/>
          </a:prstGeom>
          <a:solidFill>
            <a:schemeClr val="bg1">
              <a:alpha val="79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5" name="Content Placeholder 14" descr="A screenshot of a website&#10;&#10;Description automatically generated">
            <a:extLst>
              <a:ext uri="{FF2B5EF4-FFF2-40B4-BE49-F238E27FC236}">
                <a16:creationId xmlns:a16="http://schemas.microsoft.com/office/drawing/2014/main" id="{C89C7987-59AC-2B51-1D06-ED88AB254C27}"/>
              </a:ext>
            </a:extLst>
          </p:cNvPr>
          <p:cNvPicPr>
            <a:picLocks noGrp="1" noChangeAspect="1"/>
          </p:cNvPicPr>
          <p:nvPr>
            <p:ph sz="quarter" idx="21"/>
          </p:nvPr>
        </p:nvPicPr>
        <p:blipFill rotWithShape="1">
          <a:blip r:embed="rId4"/>
          <a:srcRect/>
          <a:stretch/>
        </p:blipFill>
        <p:spPr>
          <a:xfrm>
            <a:off x="1300314" y="3963928"/>
            <a:ext cx="4572000" cy="3255492"/>
          </a:xfr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ADB0324F-3097-F67C-6041-6DC43336A36A}"/>
              </a:ext>
            </a:extLst>
          </p:cNvPr>
          <p:cNvSpPr/>
          <p:nvPr/>
        </p:nvSpPr>
        <p:spPr>
          <a:xfrm>
            <a:off x="6767995" y="571501"/>
            <a:ext cx="2274405" cy="2597149"/>
          </a:xfrm>
          <a:prstGeom prst="rect">
            <a:avLst/>
          </a:prstGeom>
          <a:solidFill>
            <a:schemeClr val="bg1">
              <a:alpha val="79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A4C163B-2DD6-86CE-EA66-9ABD6D8238A8}"/>
              </a:ext>
            </a:extLst>
          </p:cNvPr>
          <p:cNvSpPr/>
          <p:nvPr/>
        </p:nvSpPr>
        <p:spPr>
          <a:xfrm>
            <a:off x="6767995" y="5022056"/>
            <a:ext cx="2274405" cy="2636043"/>
          </a:xfrm>
          <a:prstGeom prst="rect">
            <a:avLst/>
          </a:prstGeom>
          <a:solidFill>
            <a:schemeClr val="bg1">
              <a:alpha val="79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A6A7C3D-A238-0892-C290-05DDEA63009F}"/>
              </a:ext>
            </a:extLst>
          </p:cNvPr>
          <p:cNvSpPr/>
          <p:nvPr/>
        </p:nvSpPr>
        <p:spPr>
          <a:xfrm flipH="1">
            <a:off x="8791337" y="3379045"/>
            <a:ext cx="190737" cy="1462829"/>
          </a:xfrm>
          <a:prstGeom prst="rect">
            <a:avLst/>
          </a:prstGeom>
          <a:solidFill>
            <a:srgbClr val="C7D7E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658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6BA55B7-5AC5-FFE9-70E1-9304193366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3994296" y="7772400"/>
            <a:ext cx="453223" cy="457200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fld id="{FE7A4BB3-E848-5A44-82DF-322201952CD8}" type="slidenum">
              <a:rPr lang="en-US" smtClean="0"/>
              <a:pPr>
                <a:spcAft>
                  <a:spcPts val="600"/>
                </a:spcAft>
              </a:pPr>
              <a:t>2</a:t>
            </a:fld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317F5BC-F9A3-12C0-D02B-F9086E8E680F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951470" y="4373033"/>
            <a:ext cx="5943600" cy="3429000"/>
          </a:xfrm>
        </p:spPr>
        <p:txBody>
          <a:bodyPr>
            <a:normAutofit/>
          </a:bodyPr>
          <a:lstStyle/>
          <a:p>
            <a:r>
              <a:rPr lang="en-US" dirty="0"/>
              <a:t>Update on most RAMP Codes</a:t>
            </a:r>
          </a:p>
          <a:p>
            <a:r>
              <a:rPr lang="en-US" dirty="0"/>
              <a:t>How US NRC Regulates</a:t>
            </a:r>
          </a:p>
          <a:p>
            <a:r>
              <a:rPr lang="en-US" dirty="0"/>
              <a:t>RAMP and the Regulatory Environment</a:t>
            </a:r>
          </a:p>
          <a:p>
            <a:r>
              <a:rPr lang="en-US" dirty="0"/>
              <a:t>Who’s Who in RAMP!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A4B297C6-51D4-D237-14C4-8A774EAAE8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599" y="2295526"/>
            <a:ext cx="4572001" cy="620670"/>
          </a:xfrm>
        </p:spPr>
        <p:txBody>
          <a:bodyPr anchor="b">
            <a:normAutofit/>
          </a:bodyPr>
          <a:lstStyle/>
          <a:p>
            <a:r>
              <a:rPr lang="en-US" dirty="0"/>
              <a:t>Agenda/Goals</a:t>
            </a:r>
          </a:p>
        </p:txBody>
      </p:sp>
      <p:pic>
        <p:nvPicPr>
          <p:cNvPr id="13" name="Content Placeholder 12" descr="A logo with a human figure and colorful rings around it">
            <a:extLst>
              <a:ext uri="{FF2B5EF4-FFF2-40B4-BE49-F238E27FC236}">
                <a16:creationId xmlns:a16="http://schemas.microsoft.com/office/drawing/2014/main" id="{4C4DEA6C-B13B-F215-6069-CC5E497DE07D}"/>
              </a:ext>
            </a:extLst>
          </p:cNvPr>
          <p:cNvPicPr>
            <a:picLocks noGrp="1" noChangeAspect="1"/>
          </p:cNvPicPr>
          <p:nvPr>
            <p:ph sz="quarter" idx="20"/>
          </p:nvPr>
        </p:nvPicPr>
        <p:blipFill>
          <a:blip r:embed="rId3"/>
          <a:stretch>
            <a:fillRect/>
          </a:stretch>
        </p:blipFill>
        <p:spPr>
          <a:xfrm>
            <a:off x="6895070" y="352593"/>
            <a:ext cx="7308610" cy="7718511"/>
          </a:xfrm>
        </p:spPr>
      </p:pic>
    </p:spTree>
    <p:extLst>
      <p:ext uri="{BB962C8B-B14F-4D97-AF65-F5344CB8AC3E}">
        <p14:creationId xmlns:p14="http://schemas.microsoft.com/office/powerpoint/2010/main" val="2064276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7171C35-2E47-2ADF-CE67-4567374E8D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A4BB3-E848-5A44-82DF-322201952CD8}" type="slidenum">
              <a:rPr lang="en-US" smtClean="0"/>
              <a:pPr/>
              <a:t>20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46A3586-19A3-65F8-855E-3403A8C077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36996" y="959074"/>
            <a:ext cx="9713224" cy="874673"/>
          </a:xfrm>
        </p:spPr>
        <p:txBody>
          <a:bodyPr/>
          <a:lstStyle/>
          <a:p>
            <a:r>
              <a:rPr lang="en-US" sz="4400" dirty="0"/>
              <a:t>4. OPERATIONAL EXPERIENCE</a:t>
            </a:r>
            <a:br>
              <a:rPr lang="en-US" sz="4400" dirty="0"/>
            </a:br>
            <a:r>
              <a:rPr lang="en-US" sz="4400" dirty="0"/>
              <a:t>Dosimetry Code</a:t>
            </a:r>
          </a:p>
        </p:txBody>
      </p:sp>
      <p:sp>
        <p:nvSpPr>
          <p:cNvPr id="4" name="Title 4">
            <a:extLst>
              <a:ext uri="{FF2B5EF4-FFF2-40B4-BE49-F238E27FC236}">
                <a16:creationId xmlns:a16="http://schemas.microsoft.com/office/drawing/2014/main" id="{33D2C1C2-459B-9AE1-7921-3C7A90428044}"/>
              </a:ext>
            </a:extLst>
          </p:cNvPr>
          <p:cNvSpPr txBox="1">
            <a:spLocks/>
          </p:cNvSpPr>
          <p:nvPr/>
        </p:nvSpPr>
        <p:spPr>
          <a:xfrm>
            <a:off x="1169665" y="1714803"/>
            <a:ext cx="4846320" cy="962268"/>
          </a:xfrm>
          <a:prstGeom prst="rect">
            <a:avLst/>
          </a:prstGeom>
        </p:spPr>
        <p:txBody>
          <a:bodyPr vert="horz" lIns="109728" tIns="54864" rIns="109728" bIns="54864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b="1" dirty="0">
                <a:ln>
                  <a:solidFill>
                    <a:schemeClr val="tx1"/>
                  </a:solidFill>
                </a:ln>
                <a:solidFill>
                  <a:srgbClr val="0070C0"/>
                </a:solidFill>
              </a:rPr>
              <a:t>VARSKIN+ (V+)</a:t>
            </a:r>
          </a:p>
        </p:txBody>
      </p:sp>
      <p:sp>
        <p:nvSpPr>
          <p:cNvPr id="5" name="Content Placeholder 5">
            <a:extLst>
              <a:ext uri="{FF2B5EF4-FFF2-40B4-BE49-F238E27FC236}">
                <a16:creationId xmlns:a16="http://schemas.microsoft.com/office/drawing/2014/main" id="{B567ED4A-54AD-3BA1-EF28-3BB0AF21B468}"/>
              </a:ext>
            </a:extLst>
          </p:cNvPr>
          <p:cNvSpPr txBox="1">
            <a:spLocks/>
          </p:cNvSpPr>
          <p:nvPr/>
        </p:nvSpPr>
        <p:spPr>
          <a:xfrm>
            <a:off x="1020726" y="2635691"/>
            <a:ext cx="6294474" cy="3830038"/>
          </a:xfrm>
          <a:prstGeom prst="rect">
            <a:avLst/>
          </a:prstGeom>
        </p:spPr>
        <p:txBody>
          <a:bodyPr lIns="109728" tIns="54864" rIns="109728" bIns="54864" anchor="t"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latin typeface="Arial"/>
                <a:cs typeface="Arial"/>
              </a:rPr>
              <a:t>Historically been used to calculate occupational dose to the skin resulting from exposure to radiation emitted from contamination on or near skin.</a:t>
            </a:r>
          </a:p>
          <a:p>
            <a:r>
              <a:rPr lang="en-US" sz="1800" dirty="0">
                <a:latin typeface="Arial"/>
                <a:cs typeface="Arial"/>
              </a:rPr>
              <a:t>Recently, expanded to calculate radiation dose to a wound area, the human eye, and dose equivalent contributed by neutrons </a:t>
            </a:r>
          </a:p>
          <a:p>
            <a:r>
              <a:rPr lang="en-US" sz="1800" dirty="0">
                <a:latin typeface="Arial"/>
                <a:cs typeface="Arial"/>
              </a:rPr>
              <a:t>Radiological Toolbox was consolidated into V+</a:t>
            </a:r>
          </a:p>
          <a:p>
            <a:pPr lvl="1"/>
            <a:r>
              <a:rPr lang="en-US" sz="1400" dirty="0">
                <a:latin typeface="Arial"/>
                <a:cs typeface="Arial"/>
              </a:rPr>
              <a:t>An Electronic handbook containing Biological Data, Decay Data, Dose Coefficients, Element and Material Data, and Risk Coefficients.  </a:t>
            </a:r>
          </a:p>
          <a:p>
            <a:pPr marL="0" indent="0">
              <a:buNone/>
            </a:pP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800" b="1" dirty="0">
                <a:latin typeface="Arial"/>
                <a:cs typeface="Arial"/>
              </a:rPr>
              <a:t>Current Activities:</a:t>
            </a:r>
          </a:p>
          <a:p>
            <a:pPr lvl="1"/>
            <a:r>
              <a:rPr lang="en-US" sz="1800" dirty="0">
                <a:latin typeface="Arial"/>
                <a:cs typeface="Arial"/>
              </a:rPr>
              <a:t>Release of Extravasation Dose Module in FY25.</a:t>
            </a:r>
          </a:p>
          <a:p>
            <a:pPr lvl="1"/>
            <a:r>
              <a:rPr lang="en-US" sz="1800" dirty="0">
                <a:latin typeface="Arial"/>
                <a:cs typeface="Arial"/>
              </a:rPr>
              <a:t>Code consolidation of Radiological Toolbox by combining with VARSKIN+ – FY 2024.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02506B88-8110-ADE9-3C05-1A4E5D58EC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94702" y="1763871"/>
            <a:ext cx="2923749" cy="4334398"/>
          </a:xfrm>
          <a:prstGeom prst="rect">
            <a:avLst/>
          </a:prstGeom>
          <a:ln cmpd="dbl">
            <a:noFill/>
          </a:ln>
          <a:effectLst>
            <a:softEdge rad="0"/>
          </a:effectLst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32541FAE-1DFF-1FFC-1853-C11E1B0E0F9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97168" y="1554690"/>
            <a:ext cx="3377453" cy="2376380"/>
          </a:xfrm>
          <a:prstGeom prst="rect">
            <a:avLst/>
          </a:prstGeom>
        </p:spPr>
      </p:pic>
      <p:sp>
        <p:nvSpPr>
          <p:cNvPr id="12" name="Arrow: Right 11">
            <a:extLst>
              <a:ext uri="{FF2B5EF4-FFF2-40B4-BE49-F238E27FC236}">
                <a16:creationId xmlns:a16="http://schemas.microsoft.com/office/drawing/2014/main" id="{88B6A366-2244-6E55-FA28-220C7724DC5B}"/>
              </a:ext>
            </a:extLst>
          </p:cNvPr>
          <p:cNvSpPr/>
          <p:nvPr/>
        </p:nvSpPr>
        <p:spPr>
          <a:xfrm>
            <a:off x="9404264" y="2942032"/>
            <a:ext cx="1203157" cy="187331"/>
          </a:xfrm>
          <a:prstGeom prst="rightArrow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object 3">
            <a:extLst>
              <a:ext uri="{FF2B5EF4-FFF2-40B4-BE49-F238E27FC236}">
                <a16:creationId xmlns:a16="http://schemas.microsoft.com/office/drawing/2014/main" id="{F7D9FCFE-1F04-E644-28FE-66EE33AAE6E0}"/>
              </a:ext>
            </a:extLst>
          </p:cNvPr>
          <p:cNvSpPr/>
          <p:nvPr/>
        </p:nvSpPr>
        <p:spPr>
          <a:xfrm>
            <a:off x="10756408" y="4276489"/>
            <a:ext cx="3258971" cy="304671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500" dirty="0"/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AF84F0E3-4EC0-C618-9220-28C9603AF3AC}"/>
              </a:ext>
            </a:extLst>
          </p:cNvPr>
          <p:cNvSpPr/>
          <p:nvPr/>
        </p:nvSpPr>
        <p:spPr>
          <a:xfrm>
            <a:off x="9427791" y="4916737"/>
            <a:ext cx="1203157" cy="187331"/>
          </a:xfrm>
          <a:prstGeom prst="rightArrow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0" name="Picture 9" descr="A person in a black shirt and tie&#10;&#10;Description automatically generated">
            <a:extLst>
              <a:ext uri="{FF2B5EF4-FFF2-40B4-BE49-F238E27FC236}">
                <a16:creationId xmlns:a16="http://schemas.microsoft.com/office/drawing/2014/main" id="{C81912F7-9B44-1167-A5CE-D771E5C4002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064080" y="6291662"/>
            <a:ext cx="1720994" cy="18032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7712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7171C35-2E47-2ADF-CE67-4567374E8D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A4BB3-E848-5A44-82DF-322201952CD8}" type="slidenum">
              <a:rPr lang="en-US" smtClean="0"/>
              <a:pPr/>
              <a:t>21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46A3586-19A3-65F8-855E-3403A8C077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/>
              <a:t>Dosimetry</a:t>
            </a:r>
            <a:r>
              <a:rPr lang="en-US" dirty="0"/>
              <a:t> GUI</a:t>
            </a:r>
          </a:p>
        </p:txBody>
      </p:sp>
      <p:sp>
        <p:nvSpPr>
          <p:cNvPr id="4" name="Title 4">
            <a:extLst>
              <a:ext uri="{FF2B5EF4-FFF2-40B4-BE49-F238E27FC236}">
                <a16:creationId xmlns:a16="http://schemas.microsoft.com/office/drawing/2014/main" id="{178D2E64-855E-627C-71C4-79DDA41D912E}"/>
              </a:ext>
            </a:extLst>
          </p:cNvPr>
          <p:cNvSpPr txBox="1">
            <a:spLocks/>
          </p:cNvSpPr>
          <p:nvPr/>
        </p:nvSpPr>
        <p:spPr>
          <a:xfrm>
            <a:off x="1920240" y="1313176"/>
            <a:ext cx="4937760" cy="1096510"/>
          </a:xfrm>
          <a:prstGeom prst="rect">
            <a:avLst/>
          </a:prstGeom>
        </p:spPr>
        <p:txBody>
          <a:bodyPr vert="horz" lIns="109728" tIns="54864" rIns="109728" bIns="54864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b="1" dirty="0">
                <a:ln>
                  <a:solidFill>
                    <a:schemeClr val="tx1"/>
                  </a:solidFill>
                </a:ln>
                <a:solidFill>
                  <a:srgbClr val="0070C0"/>
                </a:solidFill>
              </a:rPr>
              <a:t>PiMAL</a:t>
            </a:r>
            <a:endParaRPr lang="en-US" sz="5280" dirty="0"/>
          </a:p>
        </p:txBody>
      </p:sp>
      <p:sp>
        <p:nvSpPr>
          <p:cNvPr id="5" name="Content Placeholder 5">
            <a:extLst>
              <a:ext uri="{FF2B5EF4-FFF2-40B4-BE49-F238E27FC236}">
                <a16:creationId xmlns:a16="http://schemas.microsoft.com/office/drawing/2014/main" id="{0405FA28-CB15-2AE9-A0BE-EC32C87810D1}"/>
              </a:ext>
            </a:extLst>
          </p:cNvPr>
          <p:cNvSpPr txBox="1">
            <a:spLocks/>
          </p:cNvSpPr>
          <p:nvPr/>
        </p:nvSpPr>
        <p:spPr>
          <a:xfrm>
            <a:off x="1357357" y="2855461"/>
            <a:ext cx="7122615" cy="4796521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Graphical User Interface which assists users in developing Monte Carlo N-Particle (MCNP) geometry input decks. </a:t>
            </a:r>
          </a:p>
          <a:p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PiMAL allows for manipulation of the phantom within the GUI and will then provide the input deck to be utilized in MCNP. </a:t>
            </a:r>
          </a:p>
          <a:p>
            <a:pPr lvl="1"/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Includes 23 organs</a:t>
            </a:r>
          </a:p>
          <a:p>
            <a:pPr lvl="1"/>
            <a:endParaRPr 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800" b="1" dirty="0">
                <a:latin typeface="Arial" panose="020B0604020202020204" pitchFamily="34" charset="0"/>
                <a:cs typeface="Arial" panose="020B0604020202020204" pitchFamily="34" charset="0"/>
              </a:rPr>
              <a:t>Current Activities:</a:t>
            </a:r>
          </a:p>
          <a:p>
            <a:pPr lvl="1"/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Incorporation of three animal phantoms due to increasing frequency of radiological veterinary treatments</a:t>
            </a:r>
          </a:p>
          <a:p>
            <a:pPr lvl="2"/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Equine</a:t>
            </a:r>
          </a:p>
          <a:p>
            <a:pPr lvl="2"/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Canine</a:t>
            </a:r>
          </a:p>
          <a:p>
            <a:pPr lvl="2"/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Feline</a:t>
            </a:r>
          </a:p>
        </p:txBody>
      </p:sp>
      <p:sp>
        <p:nvSpPr>
          <p:cNvPr id="6" name="object 6">
            <a:extLst>
              <a:ext uri="{FF2B5EF4-FFF2-40B4-BE49-F238E27FC236}">
                <a16:creationId xmlns:a16="http://schemas.microsoft.com/office/drawing/2014/main" id="{330E4C93-F2CA-ABF6-F7A0-6A20AB664B4D}"/>
              </a:ext>
            </a:extLst>
          </p:cNvPr>
          <p:cNvSpPr/>
          <p:nvPr/>
        </p:nvSpPr>
        <p:spPr>
          <a:xfrm>
            <a:off x="8937172" y="1924760"/>
            <a:ext cx="5193824" cy="499166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800" dirty="0"/>
          </a:p>
        </p:txBody>
      </p:sp>
      <p:sp>
        <p:nvSpPr>
          <p:cNvPr id="7" name="Title 4">
            <a:extLst>
              <a:ext uri="{FF2B5EF4-FFF2-40B4-BE49-F238E27FC236}">
                <a16:creationId xmlns:a16="http://schemas.microsoft.com/office/drawing/2014/main" id="{0F2FF00C-DD85-E7C3-52D8-D664F8724AB6}"/>
              </a:ext>
            </a:extLst>
          </p:cNvPr>
          <p:cNvSpPr txBox="1">
            <a:spLocks/>
          </p:cNvSpPr>
          <p:nvPr/>
        </p:nvSpPr>
        <p:spPr>
          <a:xfrm>
            <a:off x="1357357" y="1879369"/>
            <a:ext cx="5646358" cy="1096510"/>
          </a:xfrm>
          <a:prstGeom prst="rect">
            <a:avLst/>
          </a:prstGeom>
        </p:spPr>
        <p:txBody>
          <a:bodyPr vert="horz" lIns="109728" tIns="54864" rIns="109728" bIns="54864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sz="2400" b="1" dirty="0"/>
              <a:t>Phantom with Moving Arms and Legs</a:t>
            </a:r>
          </a:p>
        </p:txBody>
      </p:sp>
      <p:pic>
        <p:nvPicPr>
          <p:cNvPr id="10" name="Picture 9" descr="A person in a black shirt and tie&#10;&#10;Description automatically generated">
            <a:extLst>
              <a:ext uri="{FF2B5EF4-FFF2-40B4-BE49-F238E27FC236}">
                <a16:creationId xmlns:a16="http://schemas.microsoft.com/office/drawing/2014/main" id="{4348496A-8E48-55D3-A01C-ADA14AF7552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68655" y="6170000"/>
            <a:ext cx="1720994" cy="18032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7069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1721FD8-CCD7-857A-21EE-EAC872E2EE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3994296" y="7772400"/>
            <a:ext cx="453223" cy="457200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fld id="{FE7A4BB3-E848-5A44-82DF-322201952CD8}" type="slidenum">
              <a:rPr lang="en-US" smtClean="0"/>
              <a:pPr>
                <a:spcAft>
                  <a:spcPts val="600"/>
                </a:spcAft>
              </a:pPr>
              <a:t>22</a:t>
            </a:fld>
            <a:endParaRPr lang="en-US" dirty="0"/>
          </a:p>
        </p:txBody>
      </p:sp>
      <p:pic>
        <p:nvPicPr>
          <p:cNvPr id="10" name="Picture Placeholder 9">
            <a:extLst>
              <a:ext uri="{FF2B5EF4-FFF2-40B4-BE49-F238E27FC236}">
                <a16:creationId xmlns:a16="http://schemas.microsoft.com/office/drawing/2014/main" id="{D53EB392-C8E1-39BC-B9F2-633055CD289E}"/>
              </a:ext>
            </a:extLst>
          </p:cNvPr>
          <p:cNvPicPr>
            <a:picLocks noGrp="1" noChangeAspect="1"/>
          </p:cNvPicPr>
          <p:nvPr>
            <p:ph sz="quarter" idx="20"/>
          </p:nvPr>
        </p:nvPicPr>
        <p:blipFill rotWithShape="1">
          <a:blip r:embed="rId3"/>
          <a:srcRect l="5204" t="2555" r="10384" b="4412"/>
          <a:stretch/>
        </p:blipFill>
        <p:spPr>
          <a:xfrm>
            <a:off x="6714308" y="781897"/>
            <a:ext cx="8023425" cy="6990503"/>
          </a:xfrm>
          <a:prstGeom prst="rect">
            <a:avLst/>
          </a:prstGeom>
          <a:noFill/>
        </p:spPr>
      </p:pic>
      <p:sp>
        <p:nvSpPr>
          <p:cNvPr id="17" name="Title 4">
            <a:extLst>
              <a:ext uri="{FF2B5EF4-FFF2-40B4-BE49-F238E27FC236}">
                <a16:creationId xmlns:a16="http://schemas.microsoft.com/office/drawing/2014/main" id="{2A3DA510-EE93-654A-3BE9-D7422E0662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71265" y="2295525"/>
            <a:ext cx="4888159" cy="676275"/>
          </a:xfrm>
        </p:spPr>
        <p:txBody>
          <a:bodyPr/>
          <a:lstStyle/>
          <a:p>
            <a:r>
              <a:rPr lang="en-US" dirty="0"/>
              <a:t>Support for Decisions</a:t>
            </a:r>
          </a:p>
        </p:txBody>
      </p:sp>
      <p:pic>
        <p:nvPicPr>
          <p:cNvPr id="12" name="Content Placeholder 11" descr="A cover of a book&#10;&#10;Description automatically generated">
            <a:extLst>
              <a:ext uri="{FF2B5EF4-FFF2-40B4-BE49-F238E27FC236}">
                <a16:creationId xmlns:a16="http://schemas.microsoft.com/office/drawing/2014/main" id="{F1DA6321-4A96-1F66-6557-050EBB25AE56}"/>
              </a:ext>
            </a:extLst>
          </p:cNvPr>
          <p:cNvPicPr>
            <a:picLocks noGrp="1" noChangeAspect="1"/>
          </p:cNvPicPr>
          <p:nvPr>
            <p:ph sz="quarter" idx="21"/>
          </p:nvPr>
        </p:nvPicPr>
        <p:blipFill>
          <a:blip r:embed="rId4"/>
          <a:stretch>
            <a:fillRect/>
          </a:stretch>
        </p:blipFill>
        <p:spPr>
          <a:xfrm>
            <a:off x="2353945" y="4373563"/>
            <a:ext cx="2651760" cy="3429000"/>
          </a:xfrm>
        </p:spPr>
      </p:pic>
      <p:grpSp>
        <p:nvGrpSpPr>
          <p:cNvPr id="22" name="Group 21">
            <a:extLst>
              <a:ext uri="{FF2B5EF4-FFF2-40B4-BE49-F238E27FC236}">
                <a16:creationId xmlns:a16="http://schemas.microsoft.com/office/drawing/2014/main" id="{0A44F610-F702-9449-4EAD-46AADD550A52}"/>
              </a:ext>
            </a:extLst>
          </p:cNvPr>
          <p:cNvGrpSpPr/>
          <p:nvPr/>
        </p:nvGrpSpPr>
        <p:grpSpPr>
          <a:xfrm>
            <a:off x="6705619" y="384597"/>
            <a:ext cx="7924781" cy="7603702"/>
            <a:chOff x="6705619" y="384597"/>
            <a:chExt cx="7924781" cy="7603702"/>
          </a:xfrm>
        </p:grpSpPr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AE55653B-5B99-90BE-13CB-D4555A60094B}"/>
                </a:ext>
              </a:extLst>
            </p:cNvPr>
            <p:cNvGrpSpPr/>
            <p:nvPr/>
          </p:nvGrpSpPr>
          <p:grpSpPr>
            <a:xfrm>
              <a:off x="6705619" y="384597"/>
              <a:ext cx="7924781" cy="7603702"/>
              <a:chOff x="6705619" y="384597"/>
              <a:chExt cx="7924781" cy="7603702"/>
            </a:xfrm>
          </p:grpSpPr>
          <p:sp>
            <p:nvSpPr>
              <p:cNvPr id="4" name="Rectangle 3">
                <a:extLst>
                  <a:ext uri="{FF2B5EF4-FFF2-40B4-BE49-F238E27FC236}">
                    <a16:creationId xmlns:a16="http://schemas.microsoft.com/office/drawing/2014/main" id="{F714116B-0876-6FD6-451B-3D82FECEF731}"/>
                  </a:ext>
                </a:extLst>
              </p:cNvPr>
              <p:cNvSpPr/>
              <p:nvPr/>
            </p:nvSpPr>
            <p:spPr>
              <a:xfrm>
                <a:off x="6705619" y="457200"/>
                <a:ext cx="2919078" cy="7531099"/>
              </a:xfrm>
              <a:prstGeom prst="rect">
                <a:avLst/>
              </a:prstGeom>
              <a:solidFill>
                <a:schemeClr val="bg1">
                  <a:alpha val="79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id="{14F0567E-1C6B-369A-CAD6-9E90194E5BAA}"/>
                  </a:ext>
                </a:extLst>
              </p:cNvPr>
              <p:cNvSpPr/>
              <p:nvPr/>
            </p:nvSpPr>
            <p:spPr>
              <a:xfrm>
                <a:off x="12242800" y="654896"/>
                <a:ext cx="2387600" cy="6990503"/>
              </a:xfrm>
              <a:prstGeom prst="rect">
                <a:avLst/>
              </a:prstGeom>
              <a:solidFill>
                <a:schemeClr val="bg1">
                  <a:alpha val="79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0B414F17-4A83-EDED-6F92-A0E5E0B8B446}"/>
                  </a:ext>
                </a:extLst>
              </p:cNvPr>
              <p:cNvSpPr/>
              <p:nvPr/>
            </p:nvSpPr>
            <p:spPr>
              <a:xfrm>
                <a:off x="9624697" y="5029202"/>
                <a:ext cx="2618103" cy="2616198"/>
              </a:xfrm>
              <a:prstGeom prst="rect">
                <a:avLst/>
              </a:prstGeom>
              <a:solidFill>
                <a:schemeClr val="bg1">
                  <a:alpha val="79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6" name="Rectangle 5">
                <a:extLst>
                  <a:ext uri="{FF2B5EF4-FFF2-40B4-BE49-F238E27FC236}">
                    <a16:creationId xmlns:a16="http://schemas.microsoft.com/office/drawing/2014/main" id="{E6220B99-C47A-9975-3966-337B7AB0C529}"/>
                  </a:ext>
                </a:extLst>
              </p:cNvPr>
              <p:cNvSpPr/>
              <p:nvPr/>
            </p:nvSpPr>
            <p:spPr>
              <a:xfrm flipH="1" flipV="1">
                <a:off x="9810749" y="3248025"/>
                <a:ext cx="2257425" cy="79376"/>
              </a:xfrm>
              <a:prstGeom prst="rect">
                <a:avLst/>
              </a:prstGeom>
              <a:solidFill>
                <a:srgbClr val="C7D7E9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8" name="Rectangle 7">
                <a:extLst>
                  <a:ext uri="{FF2B5EF4-FFF2-40B4-BE49-F238E27FC236}">
                    <a16:creationId xmlns:a16="http://schemas.microsoft.com/office/drawing/2014/main" id="{A4976500-15BA-4694-5FC1-95303DECFF1F}"/>
                  </a:ext>
                </a:extLst>
              </p:cNvPr>
              <p:cNvSpPr/>
              <p:nvPr/>
            </p:nvSpPr>
            <p:spPr>
              <a:xfrm>
                <a:off x="9624697" y="384597"/>
                <a:ext cx="2651758" cy="2815803"/>
              </a:xfrm>
              <a:prstGeom prst="rect">
                <a:avLst/>
              </a:prstGeom>
              <a:solidFill>
                <a:schemeClr val="bg1">
                  <a:alpha val="79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pic>
            <p:nvPicPr>
              <p:cNvPr id="11" name="Picture 10">
                <a:extLst>
                  <a:ext uri="{FF2B5EF4-FFF2-40B4-BE49-F238E27FC236}">
                    <a16:creationId xmlns:a16="http://schemas.microsoft.com/office/drawing/2014/main" id="{A7B70E62-22AB-9BA0-D18F-418A5031FDA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9299639" y="3108642"/>
                <a:ext cx="269451" cy="404177"/>
              </a:xfrm>
              <a:prstGeom prst="rect">
                <a:avLst/>
              </a:prstGeom>
            </p:spPr>
          </p:pic>
          <p:sp>
            <p:nvSpPr>
              <p:cNvPr id="13" name="Rectangle 12">
                <a:extLst>
                  <a:ext uri="{FF2B5EF4-FFF2-40B4-BE49-F238E27FC236}">
                    <a16:creationId xmlns:a16="http://schemas.microsoft.com/office/drawing/2014/main" id="{5A6E379F-933D-EE5A-D88E-72DE13A3D47E}"/>
                  </a:ext>
                </a:extLst>
              </p:cNvPr>
              <p:cNvSpPr/>
              <p:nvPr/>
            </p:nvSpPr>
            <p:spPr>
              <a:xfrm flipH="1" flipV="1">
                <a:off x="9821862" y="4886326"/>
                <a:ext cx="2257425" cy="79376"/>
              </a:xfrm>
              <a:prstGeom prst="rect">
                <a:avLst/>
              </a:prstGeom>
              <a:solidFill>
                <a:srgbClr val="C7D7E9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id="{E7F64E10-662F-D113-1BA4-EF1F45FBF8BF}"/>
                  </a:ext>
                </a:extLst>
              </p:cNvPr>
              <p:cNvSpPr/>
              <p:nvPr/>
            </p:nvSpPr>
            <p:spPr>
              <a:xfrm flipH="1" flipV="1">
                <a:off x="10817223" y="4737100"/>
                <a:ext cx="1220787" cy="149226"/>
              </a:xfrm>
              <a:prstGeom prst="rect">
                <a:avLst/>
              </a:prstGeom>
              <a:solidFill>
                <a:srgbClr val="C7D7E9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6" name="Rectangle 15">
                <a:extLst>
                  <a:ext uri="{FF2B5EF4-FFF2-40B4-BE49-F238E27FC236}">
                    <a16:creationId xmlns:a16="http://schemas.microsoft.com/office/drawing/2014/main" id="{CD9D35CF-7541-BC8B-0782-1F720F73A9A0}"/>
                  </a:ext>
                </a:extLst>
              </p:cNvPr>
              <p:cNvSpPr/>
              <p:nvPr/>
            </p:nvSpPr>
            <p:spPr>
              <a:xfrm flipH="1" flipV="1">
                <a:off x="12026898" y="3391327"/>
                <a:ext cx="174625" cy="1384298"/>
              </a:xfrm>
              <a:prstGeom prst="rect">
                <a:avLst/>
              </a:prstGeom>
              <a:solidFill>
                <a:srgbClr val="C7D7E9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8" name="Rectangle 17">
                <a:extLst>
                  <a:ext uri="{FF2B5EF4-FFF2-40B4-BE49-F238E27FC236}">
                    <a16:creationId xmlns:a16="http://schemas.microsoft.com/office/drawing/2014/main" id="{BF55CFBE-55CF-5866-A8FA-B8DAD5ACF551}"/>
                  </a:ext>
                </a:extLst>
              </p:cNvPr>
              <p:cNvSpPr/>
              <p:nvPr/>
            </p:nvSpPr>
            <p:spPr>
              <a:xfrm flipH="1" flipV="1">
                <a:off x="9676554" y="3391327"/>
                <a:ext cx="84794" cy="1384298"/>
              </a:xfrm>
              <a:prstGeom prst="rect">
                <a:avLst/>
              </a:prstGeom>
              <a:solidFill>
                <a:srgbClr val="C7D7E9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9" name="Rectangle 18">
                <a:extLst>
                  <a:ext uri="{FF2B5EF4-FFF2-40B4-BE49-F238E27FC236}">
                    <a16:creationId xmlns:a16="http://schemas.microsoft.com/office/drawing/2014/main" id="{41F07E72-1E66-BC4C-FACA-64C6CE60AD14}"/>
                  </a:ext>
                </a:extLst>
              </p:cNvPr>
              <p:cNvSpPr/>
              <p:nvPr/>
            </p:nvSpPr>
            <p:spPr>
              <a:xfrm flipH="1">
                <a:off x="9761348" y="4055270"/>
                <a:ext cx="84794" cy="181874"/>
              </a:xfrm>
              <a:prstGeom prst="rect">
                <a:avLst/>
              </a:prstGeom>
              <a:solidFill>
                <a:srgbClr val="C7D7E9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879A99B3-5C7F-FEBD-F584-FE70232FA82F}"/>
                </a:ext>
              </a:extLst>
            </p:cNvPr>
            <p:cNvSpPr/>
            <p:nvPr/>
          </p:nvSpPr>
          <p:spPr>
            <a:xfrm flipH="1">
              <a:off x="10882313" y="3268663"/>
              <a:ext cx="88709" cy="134594"/>
            </a:xfrm>
            <a:prstGeom prst="rect">
              <a:avLst/>
            </a:prstGeom>
            <a:solidFill>
              <a:srgbClr val="C7D7E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225260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7171C35-2E47-2ADF-CE67-4567374E8D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A4BB3-E848-5A44-82DF-322201952CD8}" type="slidenum">
              <a:rPr lang="en-US" smtClean="0"/>
              <a:pPr/>
              <a:t>23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46A3586-19A3-65F8-855E-3403A8C077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62411" y="738023"/>
            <a:ext cx="7208383" cy="1186027"/>
          </a:xfrm>
        </p:spPr>
        <p:txBody>
          <a:bodyPr/>
          <a:lstStyle/>
          <a:p>
            <a:r>
              <a:rPr lang="en-US" dirty="0"/>
              <a:t>5. SUPPORT FOR DECISIONS</a:t>
            </a:r>
            <a:br>
              <a:rPr lang="en-US" dirty="0"/>
            </a:br>
            <a:r>
              <a:rPr lang="en-US" dirty="0"/>
              <a:t>Research Activities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D1EB5DB8-9822-2158-D142-BD270F8C4E0F}"/>
              </a:ext>
            </a:extLst>
          </p:cNvPr>
          <p:cNvSpPr txBox="1">
            <a:spLocks/>
          </p:cNvSpPr>
          <p:nvPr/>
        </p:nvSpPr>
        <p:spPr>
          <a:xfrm>
            <a:off x="1237676" y="1924050"/>
            <a:ext cx="5194811" cy="6305550"/>
          </a:xfrm>
          <a:prstGeom prst="rect">
            <a:avLst/>
          </a:prstGeom>
        </p:spPr>
        <p:txBody>
          <a:bodyPr vert="horz" lIns="109728" tIns="54864" rIns="109728" bIns="54864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sz="32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HABIT </a:t>
            </a:r>
          </a:p>
          <a:p>
            <a:r>
              <a:rPr lang="en-US" sz="32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DandD</a:t>
            </a:r>
          </a:p>
          <a:p>
            <a:r>
              <a:rPr lang="en-US" sz="32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ARCON</a:t>
            </a:r>
          </a:p>
          <a:p>
            <a:r>
              <a:rPr lang="en-US" sz="32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PAVAN</a:t>
            </a:r>
          </a:p>
          <a:p>
            <a:r>
              <a:rPr lang="en-US" sz="32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IMBA</a:t>
            </a:r>
          </a:p>
          <a:p>
            <a:r>
              <a:rPr lang="en-US" sz="32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GENII</a:t>
            </a:r>
          </a:p>
          <a:p>
            <a:r>
              <a:rPr lang="en-US" sz="32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TableCalculator</a:t>
            </a:r>
          </a:p>
          <a:p>
            <a:endParaRPr lang="en-US" sz="4800" b="1" dirty="0">
              <a:ln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  <a:p>
            <a:endParaRPr lang="en-US" sz="4800" b="1" dirty="0">
              <a:ln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8E36782-12CA-098B-91FF-07FCB968BB96}"/>
              </a:ext>
            </a:extLst>
          </p:cNvPr>
          <p:cNvSpPr txBox="1"/>
          <p:nvPr/>
        </p:nvSpPr>
        <p:spPr>
          <a:xfrm>
            <a:off x="7788482" y="2876849"/>
            <a:ext cx="5873878" cy="3073149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n-US" dirty="0"/>
              <a:t>From the FY 2021 Budget to the Commission Staff Requirements Memorandum – </a:t>
            </a:r>
          </a:p>
          <a:p>
            <a:pPr marL="800100" lvl="1" indent="0">
              <a:buNone/>
            </a:pPr>
            <a:r>
              <a:rPr lang="en-US" sz="2150" i="1" dirty="0"/>
              <a:t>The Office of Nuclear Regulatory Research should….. review in a </a:t>
            </a:r>
            <a:r>
              <a:rPr lang="en-US" sz="2150" b="1" i="1" u="sng" dirty="0"/>
              <a:t>holistic</a:t>
            </a:r>
            <a:r>
              <a:rPr lang="en-US" sz="2150" i="1" dirty="0"/>
              <a:t> way the existing inventory of codes that the NRC uses to develop a long-term investment plan to</a:t>
            </a:r>
            <a:r>
              <a:rPr lang="en-US" sz="2150" b="1" i="1" u="sng" dirty="0"/>
              <a:t> support future use</a:t>
            </a:r>
            <a:r>
              <a:rPr lang="en-US" sz="2150" i="1" dirty="0"/>
              <a:t> and </a:t>
            </a:r>
            <a:r>
              <a:rPr lang="en-US" sz="2150" b="1" i="1" u="sng" dirty="0"/>
              <a:t>resource requirements</a:t>
            </a:r>
            <a:r>
              <a:rPr lang="en-US" sz="2150" i="1" dirty="0"/>
              <a:t>.</a:t>
            </a:r>
            <a:endParaRPr lang="en-US" sz="2150" i="1" dirty="0">
              <a:cs typeface="Arial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F67E992-E6DE-E7DB-9FFD-99BDBF1E088F}"/>
              </a:ext>
            </a:extLst>
          </p:cNvPr>
          <p:cNvSpPr txBox="1"/>
          <p:nvPr/>
        </p:nvSpPr>
        <p:spPr>
          <a:xfrm>
            <a:off x="8602360" y="2050333"/>
            <a:ext cx="4790364" cy="4247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dirty="0"/>
              <a:t>Consolidation and Modernization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F6D7E3B6-9E08-7CA0-5B5A-7A03A5860112}"/>
              </a:ext>
            </a:extLst>
          </p:cNvPr>
          <p:cNvCxnSpPr/>
          <p:nvPr/>
        </p:nvCxnSpPr>
        <p:spPr>
          <a:xfrm>
            <a:off x="7083189" y="2153518"/>
            <a:ext cx="0" cy="3360178"/>
          </a:xfrm>
          <a:prstGeom prst="line">
            <a:avLst/>
          </a:prstGeom>
          <a:ln w="7620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71111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84ED5F5-CD09-9216-CA79-DCB4C9D16F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A4BB3-E848-5A44-82DF-322201952CD8}" type="slidenum">
              <a:rPr lang="en-US" smtClean="0"/>
              <a:pPr/>
              <a:t>24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771BD893-E5AE-2E62-0E0A-95331B02AC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Consolidation and Modernization</a:t>
            </a:r>
          </a:p>
        </p:txBody>
      </p:sp>
      <p:pic>
        <p:nvPicPr>
          <p:cNvPr id="4" name="Picture 3" descr="Diagram">
            <a:extLst>
              <a:ext uri="{FF2B5EF4-FFF2-40B4-BE49-F238E27FC236}">
                <a16:creationId xmlns:a16="http://schemas.microsoft.com/office/drawing/2014/main" id="{7080584C-4781-35E3-8E85-2B26A00A6C6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9571" y="1501254"/>
            <a:ext cx="13276288" cy="6416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3786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CE7698B-09BE-7286-20C7-4FDD417383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A4BB3-E848-5A44-82DF-322201952CD8}" type="slidenum">
              <a:rPr lang="en-US" smtClean="0"/>
              <a:pPr/>
              <a:t>25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F291A70-FF42-C7EB-75CB-3F647EE67B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79327" y="558350"/>
            <a:ext cx="5219968" cy="874673"/>
          </a:xfrm>
        </p:spPr>
        <p:txBody>
          <a:bodyPr/>
          <a:lstStyle/>
          <a:p>
            <a:r>
              <a:rPr lang="en-US" dirty="0"/>
              <a:t>Introducing - SIERRA</a:t>
            </a: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2CD7028E-4336-BB01-7178-6FAF9F88CC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8543" y="2807593"/>
            <a:ext cx="5193631" cy="43890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220E3EF-122C-54FE-8B17-61EAFD9C0AF6}"/>
              </a:ext>
            </a:extLst>
          </p:cNvPr>
          <p:cNvSpPr txBox="1"/>
          <p:nvPr/>
        </p:nvSpPr>
        <p:spPr>
          <a:xfrm>
            <a:off x="1109272" y="1433023"/>
            <a:ext cx="6205928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000" b="1" dirty="0"/>
              <a:t>Software Integration for Environmental Radiological Release Assessments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B73CD26-B441-4FF3-2570-33A5B42994BB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22312" t="2310" r="200" b="-88"/>
          <a:stretch/>
        </p:blipFill>
        <p:spPr>
          <a:xfrm>
            <a:off x="7789913" y="1456266"/>
            <a:ext cx="6460778" cy="6345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00771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7171C35-2E47-2ADF-CE67-4567374E8D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A4BB3-E848-5A44-82DF-322201952CD8}" type="slidenum">
              <a:rPr lang="en-US" smtClean="0"/>
              <a:pPr/>
              <a:t>26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46A3586-19A3-65F8-855E-3403A8C077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63110" y="1234494"/>
            <a:ext cx="5952090" cy="874673"/>
          </a:xfrm>
        </p:spPr>
        <p:txBody>
          <a:bodyPr/>
          <a:lstStyle/>
          <a:p>
            <a:r>
              <a:rPr lang="en-US" sz="4400" dirty="0"/>
              <a:t>Overview/ Preview</a:t>
            </a:r>
            <a:br>
              <a:rPr lang="en-US" sz="4400" dirty="0"/>
            </a:br>
            <a:r>
              <a:rPr lang="en-US" sz="4400" dirty="0"/>
              <a:t> of SIERRA-ATD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35BEB71-D653-6FF8-0FB0-0743E35CCA0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59609" y="1440107"/>
            <a:ext cx="5336810" cy="4366478"/>
          </a:xfrm>
          <a:prstGeom prst="rect">
            <a:avLst/>
          </a:prstGeom>
        </p:spPr>
      </p:pic>
      <p:sp>
        <p:nvSpPr>
          <p:cNvPr id="10" name="Content Placeholder 5">
            <a:extLst>
              <a:ext uri="{FF2B5EF4-FFF2-40B4-BE49-F238E27FC236}">
                <a16:creationId xmlns:a16="http://schemas.microsoft.com/office/drawing/2014/main" id="{3AF592DB-B698-A669-CF20-159F3D52F92D}"/>
              </a:ext>
            </a:extLst>
          </p:cNvPr>
          <p:cNvSpPr txBox="1">
            <a:spLocks/>
          </p:cNvSpPr>
          <p:nvPr/>
        </p:nvSpPr>
        <p:spPr>
          <a:xfrm>
            <a:off x="1224537" y="2302298"/>
            <a:ext cx="6090663" cy="2551272"/>
          </a:xfrm>
          <a:prstGeom prst="rect">
            <a:avLst/>
          </a:prstGeom>
        </p:spPr>
        <p:txBody>
          <a:bodyPr/>
          <a:lstStyle>
            <a:lvl1pPr marL="274320" indent="-274320" algn="l" defTabSz="1097280" rtl="0" eaLnBrk="1" latinLnBrk="0" hangingPunct="1">
              <a:lnSpc>
                <a:spcPct val="90000"/>
              </a:lnSpc>
              <a:spcBef>
                <a:spcPts val="1200"/>
              </a:spcBef>
              <a:buFont typeface="Arial" panose="020B0604020202020204" pitchFamily="34" charset="0"/>
              <a:buChar char="•"/>
              <a:defRPr sz="33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22960" indent="-274320" algn="l" defTabSz="109728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28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indent="-274320" algn="l" defTabSz="109728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20240" indent="-274320" algn="l" defTabSz="109728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21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68880" indent="-274320" algn="l" defTabSz="109728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21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17520" indent="-274320" algn="l" defTabSz="109728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21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566160" indent="-274320" algn="l" defTabSz="109728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21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114800" indent="-274320" algn="l" defTabSz="109728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21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663440" indent="-274320" algn="l" defTabSz="109728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21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Software under active development which aims to combine multiple RAMP codes into one easy to use package. </a:t>
            </a:r>
          </a:p>
          <a:p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Currently have Three efforts underway for SIERRA.</a:t>
            </a:r>
            <a:endParaRPr lang="en-US" sz="1800" u="sng" dirty="0">
              <a:latin typeface="Arial" panose="020B0604020202020204" pitchFamily="34" charset="0"/>
              <a:cs typeface="Arial" panose="020B0604020202020204" pitchFamily="34" charset="0"/>
              <a:hlinkClick r:id="rId4" action="ppaction://hlinksldjump"/>
            </a:endParaRPr>
          </a:p>
          <a:p>
            <a:pPr lvl="1"/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  <a:hlinkClick r:id="rId4" action="ppaction://hlinksldjump"/>
              </a:rPr>
              <a:t>Atmospheric Dispersion Models</a:t>
            </a:r>
            <a:endParaRPr 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SIERRA Source Term (Old GALE)</a:t>
            </a:r>
          </a:p>
          <a:p>
            <a:pPr lvl="1"/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Environmental (NRCDose3)</a:t>
            </a:r>
          </a:p>
        </p:txBody>
      </p:sp>
      <p:sp>
        <p:nvSpPr>
          <p:cNvPr id="4" name="Title 2">
            <a:extLst>
              <a:ext uri="{FF2B5EF4-FFF2-40B4-BE49-F238E27FC236}">
                <a16:creationId xmlns:a16="http://schemas.microsoft.com/office/drawing/2014/main" id="{A958CCEB-F866-0105-A231-9BE2E81A3CE3}"/>
              </a:ext>
            </a:extLst>
          </p:cNvPr>
          <p:cNvSpPr txBox="1">
            <a:spLocks/>
          </p:cNvSpPr>
          <p:nvPr/>
        </p:nvSpPr>
        <p:spPr>
          <a:xfrm>
            <a:off x="833332" y="2173544"/>
            <a:ext cx="8073513" cy="1148200"/>
          </a:xfrm>
          <a:prstGeom prst="rect">
            <a:avLst/>
          </a:prstGeom>
        </p:spPr>
        <p:txBody>
          <a:bodyPr vert="horz" lIns="109728" tIns="54864" rIns="109728" bIns="54864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endParaRPr lang="en-US" sz="2400" b="1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F108A34-2BF8-C6DD-6F5E-ABFE2F5AA67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42790" y="3165863"/>
            <a:ext cx="6090663" cy="4597006"/>
          </a:xfrm>
          <a:prstGeom prst="rect">
            <a:avLst/>
          </a:prstGeom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86F3F5BF-355B-EB64-8DA4-AC0C1A114377}"/>
              </a:ext>
            </a:extLst>
          </p:cNvPr>
          <p:cNvGrpSpPr/>
          <p:nvPr/>
        </p:nvGrpSpPr>
        <p:grpSpPr>
          <a:xfrm>
            <a:off x="2638120" y="5581363"/>
            <a:ext cx="2862928" cy="1766685"/>
            <a:chOff x="2088228" y="5464366"/>
            <a:chExt cx="2862928" cy="1766685"/>
          </a:xfrm>
        </p:grpSpPr>
        <p:pic>
          <p:nvPicPr>
            <p:cNvPr id="11" name="Content Placeholder 5">
              <a:extLst>
                <a:ext uri="{FF2B5EF4-FFF2-40B4-BE49-F238E27FC236}">
                  <a16:creationId xmlns:a16="http://schemas.microsoft.com/office/drawing/2014/main" id="{C0A87A3A-5B5E-E03E-2DA8-766A10C3CD0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rcRect/>
            <a:stretch/>
          </p:blipFill>
          <p:spPr>
            <a:xfrm>
              <a:off x="3689238" y="5464366"/>
              <a:ext cx="1261918" cy="1766685"/>
            </a:xfrm>
            <a:prstGeom prst="rect">
              <a:avLst/>
            </a:prstGeom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A4087D1C-2B82-AC42-0A43-1A42016EEE58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2088228" y="5464366"/>
              <a:ext cx="1271095" cy="1766685"/>
            </a:xfrm>
            <a:prstGeom prst="rect">
              <a:avLst/>
            </a:prstGeom>
          </p:spPr>
        </p:pic>
      </p:grpSp>
      <p:sp>
        <p:nvSpPr>
          <p:cNvPr id="5" name="Title 2">
            <a:extLst>
              <a:ext uri="{FF2B5EF4-FFF2-40B4-BE49-F238E27FC236}">
                <a16:creationId xmlns:a16="http://schemas.microsoft.com/office/drawing/2014/main" id="{35BC8682-9321-700D-E519-DEF28CF9147A}"/>
              </a:ext>
            </a:extLst>
          </p:cNvPr>
          <p:cNvSpPr txBox="1">
            <a:spLocks/>
          </p:cNvSpPr>
          <p:nvPr/>
        </p:nvSpPr>
        <p:spPr>
          <a:xfrm rot="1851300">
            <a:off x="10501393" y="4166905"/>
            <a:ext cx="3096487" cy="624828"/>
          </a:xfrm>
          <a:prstGeom prst="rect">
            <a:avLst/>
          </a:prstGeom>
        </p:spPr>
        <p:txBody>
          <a:bodyPr vert="horz" lIns="109728" tIns="54864" rIns="109728" bIns="54864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DRAFT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4215934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30EE0BE7-99BF-4161-B088-8724880AAC6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54909" y="3108960"/>
            <a:ext cx="5583404" cy="2011680"/>
          </a:xfrm>
        </p:spPr>
        <p:txBody>
          <a:bodyPr/>
          <a:lstStyle/>
          <a:p>
            <a:r>
              <a:rPr lang="en-US" dirty="0"/>
              <a:t>Tuesday’s Primer</a:t>
            </a:r>
            <a:br>
              <a:rPr lang="en-US" dirty="0"/>
            </a:br>
            <a:r>
              <a:rPr lang="en-US" dirty="0"/>
              <a:t>RAMP Code Consolidation Project</a:t>
            </a:r>
            <a:br>
              <a:rPr lang="en-US" dirty="0"/>
            </a:br>
            <a:r>
              <a:rPr lang="en-US" dirty="0"/>
              <a:t>SIERRA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E6AF8584-F7D3-43CB-B2DB-D1799F28301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666312" y="5671290"/>
            <a:ext cx="4572000" cy="274320"/>
          </a:xfrm>
        </p:spPr>
        <p:txBody>
          <a:bodyPr wrap="none" lIns="0" tIns="0" rIns="0" bIns="0" anchor="t">
            <a:noAutofit/>
          </a:bodyPr>
          <a:lstStyle/>
          <a:p>
            <a:r>
              <a:rPr lang="en-US" dirty="0">
                <a:latin typeface="Arial"/>
                <a:cs typeface="Arial"/>
              </a:rPr>
              <a:t>Stephanie Bush-Goddard, Ph. D.</a:t>
            </a:r>
            <a:endParaRPr lang="en-US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B3C12910-3A9C-4FFC-A950-52D0A31734C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666312" y="6011426"/>
            <a:ext cx="4572000" cy="274320"/>
          </a:xfrm>
        </p:spPr>
        <p:txBody>
          <a:bodyPr/>
          <a:lstStyle/>
          <a:p>
            <a:r>
              <a:rPr lang="en-US" dirty="0"/>
              <a:t>Senior RAMP Program Manager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428D170-B3DB-1A3F-09C3-0DAF447C84C8}"/>
              </a:ext>
            </a:extLst>
          </p:cNvPr>
          <p:cNvSpPr txBox="1"/>
          <p:nvPr/>
        </p:nvSpPr>
        <p:spPr>
          <a:xfrm>
            <a:off x="1666312" y="6900203"/>
            <a:ext cx="4572000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1600" b="1" i="0" dirty="0">
                <a:solidFill>
                  <a:schemeClr val="bg1"/>
                </a:solidFill>
                <a:effectLst/>
              </a:rPr>
              <a:t>2024 Fall RUG &amp; MUG Meeting</a:t>
            </a:r>
            <a:br>
              <a:rPr lang="en-US" sz="1600" dirty="0">
                <a:solidFill>
                  <a:schemeClr val="bg1"/>
                </a:solidFill>
              </a:rPr>
            </a:br>
            <a:r>
              <a:rPr lang="en-US" sz="1600" b="0" i="0" dirty="0">
                <a:solidFill>
                  <a:schemeClr val="bg1"/>
                </a:solidFill>
                <a:effectLst/>
              </a:rPr>
              <a:t>October 21–25, 2024</a:t>
            </a:r>
            <a:br>
              <a:rPr lang="en-US" sz="1600" dirty="0">
                <a:solidFill>
                  <a:schemeClr val="bg1"/>
                </a:solidFill>
              </a:rPr>
            </a:br>
            <a:r>
              <a:rPr lang="en-US" sz="1600" b="0" i="0" dirty="0">
                <a:solidFill>
                  <a:schemeClr val="bg1"/>
                </a:solidFill>
                <a:effectLst/>
              </a:rPr>
              <a:t>Rockville, MD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6819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7433BB6-ACB2-4953-9ADC-C0F78F3BD0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A4BB3-E848-5A44-82DF-322201952CD8}" type="slidenum">
              <a:rPr lang="en-US" smtClean="0"/>
              <a:pPr/>
              <a:t>28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7054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Placeholder 12" descr="A circular object with text on it&#10;&#10;Description automatically generated">
            <a:extLst>
              <a:ext uri="{FF2B5EF4-FFF2-40B4-BE49-F238E27FC236}">
                <a16:creationId xmlns:a16="http://schemas.microsoft.com/office/drawing/2014/main" id="{01578A16-9A1E-B644-0322-1A9E0A24BCCA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/>
          <a:srcRect t="2639" b="2639"/>
          <a:stretch>
            <a:fillRect/>
          </a:stretch>
        </p:blipFill>
        <p:spPr/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ED3C63F-4739-506C-EC47-8C780C211F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A4BB3-E848-5A44-82DF-322201952CD8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3D7F222-E4E0-5BAA-6BFB-F5B59FB715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/>
              <a:t>RAMP</a:t>
            </a: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8B6709B5-0810-7A3B-D0F6-2E64C84F1E6E}"/>
              </a:ext>
            </a:extLst>
          </p:cNvPr>
          <p:cNvSpPr>
            <a:spLocks noGrp="1"/>
          </p:cNvSpPr>
          <p:nvPr>
            <p:ph sz="quarter" idx="21"/>
          </p:nvPr>
        </p:nvSpPr>
        <p:spPr/>
        <p:txBody>
          <a:bodyPr/>
          <a:lstStyle/>
          <a:p>
            <a:r>
              <a:rPr lang="en-US" dirty="0">
                <a:latin typeface="Libre Franklin" pitchFamily="2" charset="0"/>
              </a:rPr>
              <a:t>D</a:t>
            </a:r>
            <a:r>
              <a:rPr lang="en-US" b="0" i="0" dirty="0">
                <a:effectLst/>
                <a:latin typeface="Libre Franklin" pitchFamily="2" charset="0"/>
              </a:rPr>
              <a:t>evelop</a:t>
            </a:r>
            <a:r>
              <a:rPr lang="en-US" dirty="0">
                <a:latin typeface="Libre Franklin" pitchFamily="2" charset="0"/>
              </a:rPr>
              <a:t>s</a:t>
            </a:r>
            <a:r>
              <a:rPr lang="en-US" b="0" i="0" dirty="0">
                <a:effectLst/>
                <a:latin typeface="Libre Franklin" pitchFamily="2" charset="0"/>
              </a:rPr>
              <a:t>, maintains, improves, distributes, and provide training on NRC-sponsored radiation protection and dose assessment computer codes.</a:t>
            </a:r>
            <a:endParaRPr lang="en-US" dirty="0"/>
          </a:p>
        </p:txBody>
      </p:sp>
      <p:pic>
        <p:nvPicPr>
          <p:cNvPr id="4" name="Content Placeholder 5">
            <a:extLst>
              <a:ext uri="{FF2B5EF4-FFF2-40B4-BE49-F238E27FC236}">
                <a16:creationId xmlns:a16="http://schemas.microsoft.com/office/drawing/2014/main" id="{73889D84-3CF4-983F-D628-8EB838172F61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10840592" y="6245769"/>
            <a:ext cx="1166351" cy="1526631"/>
          </a:xfrm>
          <a:prstGeom prst="rect">
            <a:avLst/>
          </a:prstGeom>
        </p:spPr>
      </p:pic>
      <p:pic>
        <p:nvPicPr>
          <p:cNvPr id="8" name="Content Placeholder 5">
            <a:extLst>
              <a:ext uri="{FF2B5EF4-FFF2-40B4-BE49-F238E27FC236}">
                <a16:creationId xmlns:a16="http://schemas.microsoft.com/office/drawing/2014/main" id="{D1A25C43-9B5E-BBD8-B83F-387565D04473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12006943" y="6245769"/>
            <a:ext cx="1166351" cy="1504330"/>
          </a:xfrm>
          <a:prstGeom prst="rect">
            <a:avLst/>
          </a:prstGeom>
        </p:spPr>
      </p:pic>
      <p:pic>
        <p:nvPicPr>
          <p:cNvPr id="2052" name="Picture 4">
            <a:extLst>
              <a:ext uri="{FF2B5EF4-FFF2-40B4-BE49-F238E27FC236}">
                <a16:creationId xmlns:a16="http://schemas.microsoft.com/office/drawing/2014/main" id="{B9F7CA03-8AE0-06FC-C607-F1028ADCEB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64681" y="6245769"/>
            <a:ext cx="999906" cy="1504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684317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8792B59-9775-4699-8A7C-622DC1E14F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A13AF6A-570B-4468-AC67-4307DB72CC2B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2557849" y="212724"/>
            <a:ext cx="11108724" cy="1609725"/>
          </a:xfrm>
        </p:spPr>
        <p:txBody>
          <a:bodyPr>
            <a:noAutofit/>
          </a:bodyPr>
          <a:lstStyle/>
          <a:p>
            <a:pPr algn="ctr"/>
            <a:r>
              <a:rPr lang="en-US" sz="4320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RAMP Website</a:t>
            </a:r>
            <a:br>
              <a:rPr lang="en-US" sz="4320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r>
              <a:rPr lang="en-US" sz="4320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hlinkClick r:id="rId3"/>
              </a:rPr>
              <a:t>https://ramp.nrc-gateway.gov/</a:t>
            </a:r>
            <a:r>
              <a:rPr lang="en-US" sz="4320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E528E39-A0EE-4F9C-9B4D-2FB20B436785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963827" y="1670712"/>
            <a:ext cx="7326878" cy="5700713"/>
          </a:xfrm>
        </p:spPr>
        <p:txBody>
          <a:bodyPr/>
          <a:lstStyle/>
          <a:p>
            <a:r>
              <a:rPr lang="en-US" dirty="0"/>
              <a:t>Major communication tool for RAMP</a:t>
            </a:r>
          </a:p>
          <a:p>
            <a:pPr lvl="1"/>
            <a:r>
              <a:rPr lang="en-US" dirty="0"/>
              <a:t>Download all codes</a:t>
            </a:r>
          </a:p>
          <a:p>
            <a:pPr lvl="1"/>
            <a:r>
              <a:rPr lang="en-US" dirty="0"/>
              <a:t>Documentation</a:t>
            </a:r>
          </a:p>
          <a:p>
            <a:pPr lvl="1"/>
            <a:r>
              <a:rPr lang="en-US" dirty="0"/>
              <a:t>Training/webinar recordings</a:t>
            </a:r>
          </a:p>
          <a:p>
            <a:pPr lvl="1"/>
            <a:r>
              <a:rPr lang="en-US" dirty="0"/>
              <a:t>Support</a:t>
            </a:r>
          </a:p>
          <a:p>
            <a:pPr lvl="1"/>
            <a:endParaRPr lang="en-US" dirty="0"/>
          </a:p>
          <a:p>
            <a:r>
              <a:rPr lang="en-US" dirty="0"/>
              <a:t>Current Activities</a:t>
            </a:r>
          </a:p>
          <a:p>
            <a:pPr lvl="1"/>
            <a:r>
              <a:rPr lang="en-US" dirty="0"/>
              <a:t>Maintaining</a:t>
            </a:r>
          </a:p>
          <a:p>
            <a:pPr lvl="1"/>
            <a:r>
              <a:rPr lang="en-US" dirty="0"/>
              <a:t>Upgrade Forums</a:t>
            </a:r>
          </a:p>
          <a:p>
            <a:pPr lvl="1"/>
            <a:r>
              <a:rPr lang="en-US" dirty="0"/>
              <a:t>University Corner Page</a:t>
            </a:r>
          </a:p>
          <a:p>
            <a:pPr marL="548640" lvl="1" indent="0">
              <a:buNone/>
            </a:pPr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8FCB600-7EB8-4885-B9DC-AC797EE48926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8676" b="7151"/>
          <a:stretch/>
        </p:blipFill>
        <p:spPr>
          <a:xfrm>
            <a:off x="8469086" y="1636870"/>
            <a:ext cx="5525210" cy="3776957"/>
          </a:xfrm>
          <a:prstGeom prst="rect">
            <a:avLst/>
          </a:prstGeom>
        </p:spPr>
      </p:pic>
      <p:pic>
        <p:nvPicPr>
          <p:cNvPr id="7" name="Content Placeholder 5">
            <a:extLst>
              <a:ext uri="{FF2B5EF4-FFF2-40B4-BE49-F238E27FC236}">
                <a16:creationId xmlns:a16="http://schemas.microsoft.com/office/drawing/2014/main" id="{AFFA74E2-CB79-2703-860D-0E8874DFD01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/>
        </p:blipFill>
        <p:spPr>
          <a:xfrm>
            <a:off x="10719729" y="5635798"/>
            <a:ext cx="1046899" cy="1906374"/>
          </a:xfrm>
          <a:prstGeom prst="rect">
            <a:avLst/>
          </a:prstGeom>
        </p:spPr>
      </p:pic>
      <p:pic>
        <p:nvPicPr>
          <p:cNvPr id="9" name="Picture 8" descr="A picture containing person, wall, person, indoor&#10;&#10;Description automatically generated">
            <a:extLst>
              <a:ext uri="{FF2B5EF4-FFF2-40B4-BE49-F238E27FC236}">
                <a16:creationId xmlns:a16="http://schemas.microsoft.com/office/drawing/2014/main" id="{05072FB8-ECF7-EC0B-DE48-394234217EF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565935" y="5635798"/>
            <a:ext cx="1047144" cy="191463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3F7B69F8-5D4E-3005-B0A3-BEB4368C5EE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888309" y="5644055"/>
            <a:ext cx="1024169" cy="19063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377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49EB9D69-215F-4188-99B4-6EB8104342C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10288"/>
          <a:stretch/>
        </p:blipFill>
        <p:spPr>
          <a:xfrm>
            <a:off x="7718931" y="1691947"/>
            <a:ext cx="6501976" cy="5024737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9D8F07C6-2C73-C88C-A190-6DA4B046123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0243" t="10779" r="13695" b="9271"/>
          <a:stretch/>
        </p:blipFill>
        <p:spPr>
          <a:xfrm>
            <a:off x="3497617" y="6485437"/>
            <a:ext cx="1646157" cy="1515563"/>
          </a:xfrm>
          <a:prstGeom prst="dodecagon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5C5C299-B1D0-2169-539B-D6B5E6E5C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A4BB3-E848-5A44-82DF-322201952CD8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C7D4C24-A786-2240-1DF9-B89583CB44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6212" y="503409"/>
            <a:ext cx="6513663" cy="657503"/>
          </a:xfrm>
        </p:spPr>
        <p:txBody>
          <a:bodyPr/>
          <a:lstStyle/>
          <a:p>
            <a:r>
              <a:rPr lang="en-US" sz="4400" dirty="0"/>
              <a:t>RAMP Stats!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EE94CBA-D10F-80BA-7607-616584CB4981}"/>
              </a:ext>
            </a:extLst>
          </p:cNvPr>
          <p:cNvSpPr>
            <a:spLocks noGrp="1"/>
          </p:cNvSpPr>
          <p:nvPr>
            <p:ph sz="quarter" idx="20"/>
          </p:nvPr>
        </p:nvSpPr>
        <p:spPr>
          <a:xfrm>
            <a:off x="1191280" y="1496204"/>
            <a:ext cx="6258832" cy="4671840"/>
          </a:xfrm>
        </p:spPr>
        <p:txBody>
          <a:bodyPr lIns="91440" tIns="45720" rIns="91440" bIns="45720" anchor="t"/>
          <a:lstStyle/>
          <a:p>
            <a:r>
              <a:rPr lang="en-US" dirty="0">
                <a:latin typeface="Arial"/>
                <a:cs typeface="Arial"/>
              </a:rPr>
              <a:t>Over 3500 RAMP Members</a:t>
            </a:r>
          </a:p>
          <a:p>
            <a:pPr lvl="1"/>
            <a:r>
              <a:rPr lang="en-US" dirty="0">
                <a:latin typeface="Arial"/>
                <a:cs typeface="Arial"/>
              </a:rPr>
              <a:t>350 participants/70 in house</a:t>
            </a:r>
          </a:p>
          <a:p>
            <a:r>
              <a:rPr lang="en-US" dirty="0">
                <a:latin typeface="Arial"/>
                <a:cs typeface="Arial"/>
              </a:rPr>
              <a:t>RASCAL and VARSKIN most requested codes</a:t>
            </a:r>
          </a:p>
          <a:p>
            <a:r>
              <a:rPr lang="en-US" dirty="0">
                <a:latin typeface="Arial"/>
                <a:cs typeface="Arial"/>
              </a:rPr>
              <a:t>Strong international cooperation (15 Agreements for RAMP)</a:t>
            </a:r>
          </a:p>
          <a:p>
            <a:pPr lvl="1"/>
            <a:r>
              <a:rPr lang="en-US" dirty="0">
                <a:latin typeface="Arial"/>
                <a:cs typeface="Arial"/>
              </a:rPr>
              <a:t>18 Countries/8 inhouse</a:t>
            </a:r>
          </a:p>
          <a:p>
            <a:r>
              <a:rPr lang="en-US" dirty="0">
                <a:latin typeface="Arial"/>
                <a:cs typeface="Arial"/>
              </a:rPr>
              <a:t>2 meetings per year</a:t>
            </a:r>
          </a:p>
          <a:p>
            <a:r>
              <a:rPr lang="en-US" dirty="0">
                <a:latin typeface="Arial"/>
                <a:cs typeface="Arial"/>
              </a:rPr>
              <a:t>Future....quarterly/shorter meetings with seminars, lunch and learns etc</a:t>
            </a:r>
          </a:p>
          <a:p>
            <a:endParaRPr lang="en-US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411391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Placeholder 9">
            <a:extLst>
              <a:ext uri="{FF2B5EF4-FFF2-40B4-BE49-F238E27FC236}">
                <a16:creationId xmlns:a16="http://schemas.microsoft.com/office/drawing/2014/main" id="{D53EB392-C8E1-39BC-B9F2-633055CD289E}"/>
              </a:ext>
            </a:extLst>
          </p:cNvPr>
          <p:cNvPicPr>
            <a:picLocks noGrp="1" noChangeAspect="1"/>
          </p:cNvPicPr>
          <p:nvPr>
            <p:ph sz="quarter" idx="20"/>
          </p:nvPr>
        </p:nvPicPr>
        <p:blipFill rotWithShape="1">
          <a:blip r:embed="rId3"/>
          <a:srcRect l="5204" t="2555" r="10384" b="4412"/>
          <a:stretch/>
        </p:blipFill>
        <p:spPr>
          <a:xfrm>
            <a:off x="5840730" y="781897"/>
            <a:ext cx="8897004" cy="6990503"/>
          </a:xfrm>
          <a:prstGeom prst="rect">
            <a:avLst/>
          </a:prstGeom>
          <a:noFill/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1721FD8-CCD7-857A-21EE-EAC872E2EE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3994296" y="7772400"/>
            <a:ext cx="453223" cy="457200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fld id="{FE7A4BB3-E848-5A44-82DF-322201952CD8}" type="slidenum">
              <a:rPr lang="en-US" smtClean="0"/>
              <a:pPr>
                <a:spcAft>
                  <a:spcPts val="600"/>
                </a:spcAft>
              </a:pPr>
              <a:t>6</a:t>
            </a:fld>
            <a:endParaRPr lang="en-US" dirty="0"/>
          </a:p>
        </p:txBody>
      </p:sp>
      <p:sp>
        <p:nvSpPr>
          <p:cNvPr id="17" name="Title 4">
            <a:extLst>
              <a:ext uri="{FF2B5EF4-FFF2-40B4-BE49-F238E27FC236}">
                <a16:creationId xmlns:a16="http://schemas.microsoft.com/office/drawing/2014/main" id="{2A3DA510-EE93-654A-3BE9-D7422E0662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68729" y="3939010"/>
            <a:ext cx="4572001" cy="676275"/>
          </a:xfrm>
        </p:spPr>
        <p:txBody>
          <a:bodyPr/>
          <a:lstStyle/>
          <a:p>
            <a:r>
              <a:rPr lang="en-US" dirty="0"/>
              <a:t>How NRC regulates.</a:t>
            </a:r>
          </a:p>
        </p:txBody>
      </p:sp>
    </p:spTree>
    <p:extLst>
      <p:ext uri="{BB962C8B-B14F-4D97-AF65-F5344CB8AC3E}">
        <p14:creationId xmlns:p14="http://schemas.microsoft.com/office/powerpoint/2010/main" val="2774665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1721FD8-CCD7-857A-21EE-EAC872E2EE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3994296" y="7772400"/>
            <a:ext cx="453223" cy="457200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fld id="{FE7A4BB3-E848-5A44-82DF-322201952CD8}" type="slidenum">
              <a:rPr lang="en-US" smtClean="0"/>
              <a:pPr>
                <a:spcAft>
                  <a:spcPts val="600"/>
                </a:spcAft>
              </a:pPr>
              <a:t>7</a:t>
            </a:fld>
            <a:endParaRPr lang="en-US" dirty="0"/>
          </a:p>
        </p:txBody>
      </p:sp>
      <p:pic>
        <p:nvPicPr>
          <p:cNvPr id="10" name="Picture Placeholder 9">
            <a:extLst>
              <a:ext uri="{FF2B5EF4-FFF2-40B4-BE49-F238E27FC236}">
                <a16:creationId xmlns:a16="http://schemas.microsoft.com/office/drawing/2014/main" id="{D53EB392-C8E1-39BC-B9F2-633055CD289E}"/>
              </a:ext>
            </a:extLst>
          </p:cNvPr>
          <p:cNvPicPr>
            <a:picLocks noGrp="1" noChangeAspect="1"/>
          </p:cNvPicPr>
          <p:nvPr>
            <p:ph sz="quarter" idx="20"/>
          </p:nvPr>
        </p:nvPicPr>
        <p:blipFill rotWithShape="1">
          <a:blip r:embed="rId3"/>
          <a:srcRect l="5204" t="2555" r="10384" b="4412"/>
          <a:stretch/>
        </p:blipFill>
        <p:spPr>
          <a:xfrm>
            <a:off x="6766560" y="781897"/>
            <a:ext cx="7971174" cy="6990503"/>
          </a:xfrm>
          <a:prstGeom prst="rect">
            <a:avLst/>
          </a:prstGeom>
          <a:noFill/>
        </p:spPr>
      </p:pic>
      <p:sp>
        <p:nvSpPr>
          <p:cNvPr id="17" name="Title 4">
            <a:extLst>
              <a:ext uri="{FF2B5EF4-FFF2-40B4-BE49-F238E27FC236}">
                <a16:creationId xmlns:a16="http://schemas.microsoft.com/office/drawing/2014/main" id="{2A3DA510-EE93-654A-3BE9-D7422E0662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90464" y="2105420"/>
            <a:ext cx="4940301" cy="676275"/>
          </a:xfrm>
        </p:spPr>
        <p:txBody>
          <a:bodyPr/>
          <a:lstStyle/>
          <a:p>
            <a:r>
              <a:rPr lang="en-US" dirty="0"/>
              <a:t>Regulations/Guidance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1A0112CF-3C42-1886-B2E1-E428D00074A1}"/>
              </a:ext>
            </a:extLst>
          </p:cNvPr>
          <p:cNvGrpSpPr/>
          <p:nvPr/>
        </p:nvGrpSpPr>
        <p:grpSpPr>
          <a:xfrm>
            <a:off x="6659226" y="863600"/>
            <a:ext cx="7971174" cy="6886575"/>
            <a:chOff x="6659226" y="863600"/>
            <a:chExt cx="7971174" cy="6886575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F714116B-0876-6FD6-451B-3D82FECEF731}"/>
                </a:ext>
              </a:extLst>
            </p:cNvPr>
            <p:cNvSpPr/>
            <p:nvPr/>
          </p:nvSpPr>
          <p:spPr>
            <a:xfrm>
              <a:off x="6659226" y="2622550"/>
              <a:ext cx="7971174" cy="5127625"/>
            </a:xfrm>
            <a:prstGeom prst="rect">
              <a:avLst/>
            </a:prstGeom>
            <a:solidFill>
              <a:schemeClr val="bg1">
                <a:alpha val="79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FB8A7F22-DE2C-5BBA-9798-68DAAD04BE67}"/>
                </a:ext>
              </a:extLst>
            </p:cNvPr>
            <p:cNvSpPr/>
            <p:nvPr/>
          </p:nvSpPr>
          <p:spPr>
            <a:xfrm>
              <a:off x="6959255" y="1308101"/>
              <a:ext cx="2580033" cy="1314450"/>
            </a:xfrm>
            <a:prstGeom prst="rect">
              <a:avLst/>
            </a:prstGeom>
            <a:solidFill>
              <a:schemeClr val="bg1">
                <a:alpha val="79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ADB113E0-6852-5A11-8677-A72468CEAD3B}"/>
                </a:ext>
              </a:extLst>
            </p:cNvPr>
            <p:cNvSpPr/>
            <p:nvPr/>
          </p:nvSpPr>
          <p:spPr>
            <a:xfrm>
              <a:off x="12344401" y="863600"/>
              <a:ext cx="2103120" cy="1758950"/>
            </a:xfrm>
            <a:prstGeom prst="rect">
              <a:avLst/>
            </a:prstGeom>
            <a:solidFill>
              <a:schemeClr val="bg1">
                <a:alpha val="79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D542E403-E483-388E-B09A-9FA44F7A4623}"/>
                </a:ext>
              </a:extLst>
            </p:cNvPr>
            <p:cNvSpPr/>
            <p:nvPr/>
          </p:nvSpPr>
          <p:spPr>
            <a:xfrm flipH="1" flipV="1">
              <a:off x="9713119" y="2502693"/>
              <a:ext cx="2500312" cy="73820"/>
            </a:xfrm>
            <a:prstGeom prst="rect">
              <a:avLst/>
            </a:prstGeom>
            <a:solidFill>
              <a:srgbClr val="C7D7E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30869481-97F8-3B9A-7C7B-F9DB046418CB}"/>
                </a:ext>
              </a:extLst>
            </p:cNvPr>
            <p:cNvSpPr/>
            <p:nvPr/>
          </p:nvSpPr>
          <p:spPr>
            <a:xfrm flipH="1" flipV="1">
              <a:off x="10853737" y="2443558"/>
              <a:ext cx="219075" cy="73820"/>
            </a:xfrm>
            <a:prstGeom prst="rect">
              <a:avLst/>
            </a:prstGeom>
            <a:solidFill>
              <a:srgbClr val="C7D7E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1026" name="Picture 2">
            <a:extLst>
              <a:ext uri="{FF2B5EF4-FFF2-40B4-BE49-F238E27FC236}">
                <a16:creationId xmlns:a16="http://schemas.microsoft.com/office/drawing/2014/main" id="{3D5BC38A-4B60-F4F7-CF45-7CFCF0AE46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8741" y="3199110"/>
            <a:ext cx="2923081" cy="40347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03728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27A94A0-C780-E1AE-0E75-4B3C03D2B3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A4BB3-E848-5A44-82DF-322201952CD8}" type="slidenum">
              <a:rPr lang="en-US" smtClean="0"/>
              <a:pPr/>
              <a:t>8</a:t>
            </a:fld>
            <a:endParaRPr lang="en-US" dirty="0"/>
          </a:p>
        </p:txBody>
      </p:sp>
      <p:pic>
        <p:nvPicPr>
          <p:cNvPr id="3" name="Content Placeholder 34">
            <a:extLst>
              <a:ext uri="{FF2B5EF4-FFF2-40B4-BE49-F238E27FC236}">
                <a16:creationId xmlns:a16="http://schemas.microsoft.com/office/drawing/2014/main" id="{A58B796C-A3E3-ED67-340C-953FBAD0698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0527" y="963296"/>
            <a:ext cx="13597164" cy="7019798"/>
          </a:xfrm>
          <a:prstGeom prst="rect">
            <a:avLst/>
          </a:prstGeo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EB24C710-8CFF-7216-86BE-ED7CE2BF3B9C}"/>
              </a:ext>
            </a:extLst>
          </p:cNvPr>
          <p:cNvSpPr txBox="1">
            <a:spLocks/>
          </p:cNvSpPr>
          <p:nvPr/>
        </p:nvSpPr>
        <p:spPr>
          <a:xfrm>
            <a:off x="1244600" y="246506"/>
            <a:ext cx="13208001" cy="845694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840" b="1" dirty="0">
                <a:latin typeface="Arial" panose="020B0604020202020204" pitchFamily="34" charset="0"/>
                <a:cs typeface="Arial" panose="020B0604020202020204" pitchFamily="34" charset="0"/>
              </a:rPr>
              <a:t>1. Regulations and Guidance : Codes vs Regulations</a:t>
            </a:r>
          </a:p>
        </p:txBody>
      </p:sp>
    </p:spTree>
    <p:extLst>
      <p:ext uri="{BB962C8B-B14F-4D97-AF65-F5344CB8AC3E}">
        <p14:creationId xmlns:p14="http://schemas.microsoft.com/office/powerpoint/2010/main" val="5989917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1721FD8-CCD7-857A-21EE-EAC872E2EE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3994296" y="7772400"/>
            <a:ext cx="453223" cy="457200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fld id="{FE7A4BB3-E848-5A44-82DF-322201952CD8}" type="slidenum">
              <a:rPr lang="en-US" smtClean="0"/>
              <a:pPr>
                <a:spcAft>
                  <a:spcPts val="600"/>
                </a:spcAft>
              </a:pPr>
              <a:t>9</a:t>
            </a:fld>
            <a:endParaRPr lang="en-US" dirty="0"/>
          </a:p>
        </p:txBody>
      </p:sp>
      <p:pic>
        <p:nvPicPr>
          <p:cNvPr id="10" name="Picture Placeholder 9">
            <a:extLst>
              <a:ext uri="{FF2B5EF4-FFF2-40B4-BE49-F238E27FC236}">
                <a16:creationId xmlns:a16="http://schemas.microsoft.com/office/drawing/2014/main" id="{D53EB392-C8E1-39BC-B9F2-633055CD289E}"/>
              </a:ext>
            </a:extLst>
          </p:cNvPr>
          <p:cNvPicPr>
            <a:picLocks noGrp="1" noChangeAspect="1"/>
          </p:cNvPicPr>
          <p:nvPr>
            <p:ph sz="quarter" idx="20"/>
          </p:nvPr>
        </p:nvPicPr>
        <p:blipFill rotWithShape="1">
          <a:blip r:embed="rId3"/>
          <a:srcRect l="5204" t="2555" r="10384" b="4412"/>
          <a:stretch/>
        </p:blipFill>
        <p:spPr>
          <a:xfrm>
            <a:off x="5840730" y="781897"/>
            <a:ext cx="8897004" cy="6990503"/>
          </a:xfrm>
          <a:prstGeom prst="rect">
            <a:avLst/>
          </a:prstGeom>
          <a:noFill/>
        </p:spPr>
      </p:pic>
      <p:sp>
        <p:nvSpPr>
          <p:cNvPr id="17" name="Title 4">
            <a:extLst>
              <a:ext uri="{FF2B5EF4-FFF2-40B4-BE49-F238E27FC236}">
                <a16:creationId xmlns:a16="http://schemas.microsoft.com/office/drawing/2014/main" id="{2A3DA510-EE93-654A-3BE9-D7422E0662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68729" y="3307896"/>
            <a:ext cx="4572001" cy="676275"/>
          </a:xfrm>
        </p:spPr>
        <p:txBody>
          <a:bodyPr/>
          <a:lstStyle/>
          <a:p>
            <a:r>
              <a:rPr lang="en-US" dirty="0"/>
              <a:t>Licensing, Decommissioning, and Certification</a:t>
            </a:r>
          </a:p>
        </p:txBody>
      </p:sp>
      <p:pic>
        <p:nvPicPr>
          <p:cNvPr id="3074" name="Picture 2" descr="Nuclear Decommissioning Collaborative">
            <a:extLst>
              <a:ext uri="{FF2B5EF4-FFF2-40B4-BE49-F238E27FC236}">
                <a16:creationId xmlns:a16="http://schemas.microsoft.com/office/drawing/2014/main" id="{66F56D85-301A-9836-0535-099692F407CC}"/>
              </a:ext>
            </a:extLst>
          </p:cNvPr>
          <p:cNvPicPr>
            <a:picLocks noGrp="1" noChangeAspect="1" noChangeArrowheads="1"/>
          </p:cNvPicPr>
          <p:nvPr>
            <p:ph sz="quarter" idx="2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6983" y="5249634"/>
            <a:ext cx="3476625" cy="1314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603C5587-518E-BA3A-0DF9-210D38665B22}"/>
              </a:ext>
            </a:extLst>
          </p:cNvPr>
          <p:cNvGrpSpPr/>
          <p:nvPr/>
        </p:nvGrpSpPr>
        <p:grpSpPr>
          <a:xfrm>
            <a:off x="5965825" y="781897"/>
            <a:ext cx="8636000" cy="6990503"/>
            <a:chOff x="5965825" y="781897"/>
            <a:chExt cx="8636000" cy="6990503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F714116B-0876-6FD6-451B-3D82FECEF731}"/>
                </a:ext>
              </a:extLst>
            </p:cNvPr>
            <p:cNvSpPr/>
            <p:nvPr/>
          </p:nvSpPr>
          <p:spPr>
            <a:xfrm>
              <a:off x="5965825" y="781897"/>
              <a:ext cx="6197600" cy="6990503"/>
            </a:xfrm>
            <a:prstGeom prst="rect">
              <a:avLst/>
            </a:prstGeom>
            <a:solidFill>
              <a:schemeClr val="bg1">
                <a:alpha val="79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17E638BD-8557-18E7-6789-5940B6A7B304}"/>
                </a:ext>
              </a:extLst>
            </p:cNvPr>
            <p:cNvSpPr/>
            <p:nvPr/>
          </p:nvSpPr>
          <p:spPr>
            <a:xfrm>
              <a:off x="12163425" y="1038649"/>
              <a:ext cx="2438400" cy="2133176"/>
            </a:xfrm>
            <a:prstGeom prst="rect">
              <a:avLst/>
            </a:prstGeom>
            <a:solidFill>
              <a:schemeClr val="bg1">
                <a:alpha val="79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6E488F93-E61A-A329-927D-0C4A312F9EED}"/>
                </a:ext>
              </a:extLst>
            </p:cNvPr>
            <p:cNvSpPr/>
            <p:nvPr/>
          </p:nvSpPr>
          <p:spPr>
            <a:xfrm>
              <a:off x="12163425" y="5029200"/>
              <a:ext cx="2232025" cy="2161752"/>
            </a:xfrm>
            <a:prstGeom prst="rect">
              <a:avLst/>
            </a:prstGeom>
            <a:solidFill>
              <a:schemeClr val="bg1">
                <a:alpha val="79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A590F5DA-78E8-4115-E13F-CE63B248458C}"/>
                </a:ext>
              </a:extLst>
            </p:cNvPr>
            <p:cNvSpPr/>
            <p:nvPr/>
          </p:nvSpPr>
          <p:spPr>
            <a:xfrm>
              <a:off x="12163425" y="3609975"/>
              <a:ext cx="349249" cy="1304925"/>
            </a:xfrm>
            <a:prstGeom prst="rect">
              <a:avLst/>
            </a:prstGeom>
            <a:solidFill>
              <a:schemeClr val="bg1">
                <a:alpha val="79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BF7EFA6F-FA66-4AF6-EFC9-F06F25AAD65B}"/>
                </a:ext>
              </a:extLst>
            </p:cNvPr>
            <p:cNvSpPr/>
            <p:nvPr/>
          </p:nvSpPr>
          <p:spPr>
            <a:xfrm flipH="1" flipV="1">
              <a:off x="12568237" y="3394869"/>
              <a:ext cx="176211" cy="1439862"/>
            </a:xfrm>
            <a:prstGeom prst="rect">
              <a:avLst/>
            </a:prstGeom>
            <a:solidFill>
              <a:srgbClr val="C7D7E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972805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PNNL_Option_4">
  <a:themeElements>
    <a:clrScheme name="PNNL">
      <a:dk1>
        <a:srgbClr val="616265"/>
      </a:dk1>
      <a:lt1>
        <a:srgbClr val="FFFFFF"/>
      </a:lt1>
      <a:dk2>
        <a:srgbClr val="D77600"/>
      </a:dk2>
      <a:lt2>
        <a:srgbClr val="B3B3B3"/>
      </a:lt2>
      <a:accent1>
        <a:srgbClr val="A63F1E"/>
      </a:accent1>
      <a:accent2>
        <a:srgbClr val="191C1F"/>
      </a:accent2>
      <a:accent3>
        <a:srgbClr val="F4AA00"/>
      </a:accent3>
      <a:accent4>
        <a:srgbClr val="007836"/>
      </a:accent4>
      <a:accent5>
        <a:srgbClr val="C10435"/>
      </a:accent5>
      <a:accent6>
        <a:srgbClr val="00338E"/>
      </a:accent6>
      <a:hlink>
        <a:srgbClr val="003698"/>
      </a:hlink>
      <a:folHlink>
        <a:srgbClr val="8A0752"/>
      </a:folHlink>
    </a:clrScheme>
    <a:fontScheme name="PNNL_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NNL_4.potx" id="{1538B601-9716-44A1-9751-1BA9F45B1FDB}" vid="{39343C02-F9B3-4ED0-A0C4-BFCDE092CD49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f7f9503f-814b-432a-91f5-9c13c51348b4">
      <Terms xmlns="http://schemas.microsoft.com/office/infopath/2007/PartnerControls"/>
    </lcf76f155ced4ddcb4097134ff3c332f>
    <TaxCatchAll xmlns="dfe7fab5-ca36-4373-9e84-14533c573aad" xsi:nil="true"/>
    <_dlc_DocId xmlns="dfe7fab5-ca36-4373-9e84-14533c573aad">EARRTHREF-1375243986-34634</_dlc_DocId>
    <_dlc_DocIdUrl xmlns="dfe7fab5-ca36-4373-9e84-14533c573aad">
      <Url>https://pnnl.sharepoint.com/teams/EARRTH/_layouts/15/DocIdRedir.aspx?ID=EARRTHREF-1375243986-34634</Url>
      <Description>EARRTHREF-1375243986-34634</Description>
    </_dlc_DocIdUrl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F577D85CA72664694D7796B41A5113E" ma:contentTypeVersion="13" ma:contentTypeDescription="Create a new document." ma:contentTypeScope="" ma:versionID="5fbab4d8e5ec03c7e77cc218b69c0fb3">
  <xsd:schema xmlns:xsd="http://www.w3.org/2001/XMLSchema" xmlns:xs="http://www.w3.org/2001/XMLSchema" xmlns:p="http://schemas.microsoft.com/office/2006/metadata/properties" xmlns:ns2="dfe7fab5-ca36-4373-9e84-14533c573aad" xmlns:ns3="f7f9503f-814b-432a-91f5-9c13c51348b4" targetNamespace="http://schemas.microsoft.com/office/2006/metadata/properties" ma:root="true" ma:fieldsID="7029b676fb4bc4740fa12ead05608141" ns2:_="" ns3:_="">
    <xsd:import namespace="dfe7fab5-ca36-4373-9e84-14533c573aad"/>
    <xsd:import namespace="f7f9503f-814b-432a-91f5-9c13c51348b4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LengthInSeconds" minOccurs="0"/>
                <xsd:element ref="ns3:lcf76f155ced4ddcb4097134ff3c332f" minOccurs="0"/>
                <xsd:element ref="ns2:TaxCatchAll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3:MediaServiceObjectDetectorVersions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fe7fab5-ca36-4373-9e84-14533c573aad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dexed="true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TaxCatchAll" ma:index="17" nillable="true" ma:displayName="Taxonomy Catch All Column" ma:hidden="true" ma:list="{2f5df239-3944-4746-8bca-185657cf9cd2}" ma:internalName="TaxCatchAll" ma:showField="CatchAllData" ma:web="dfe7fab5-ca36-4373-9e84-14533c573aa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7f9503f-814b-432a-91f5-9c13c51348b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6" nillable="true" ma:taxonomy="true" ma:internalName="lcf76f155ced4ddcb4097134ff3c332f" ma:taxonomyFieldName="MediaServiceImageTags" ma:displayName="Image Tags" ma:readOnly="false" ma:fieldId="{5cf76f15-5ced-4ddc-b409-7134ff3c332f}" ma:taxonomyMulti="true" ma:sspId="260f1aaf-6244-4bb9-9bf9-38bf3738530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2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1" nillable="true" ma:displayName="Location" ma:indexed="true" ma:internalName="MediaServiceLocation" ma:readOnly="true">
      <xsd:simpleType>
        <xsd:restriction base="dms:Text"/>
      </xsd:simpleType>
    </xsd:element>
    <xsd:element name="MediaServiceObjectDetectorVersions" ma:index="2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3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D784D51F-4191-43D7-A9F5-3AA9DFAC614A}">
  <ds:schemaRefs>
    <ds:schemaRef ds:uri="http://purl.org/dc/terms/"/>
    <ds:schemaRef ds:uri="http://schemas.microsoft.com/office/2006/documentManagement/types"/>
    <ds:schemaRef ds:uri="http://schemas.microsoft.com/office/2006/metadata/properties"/>
    <ds:schemaRef ds:uri="88aa1e67-bf56-42a8-955c-ccd28d4dd807"/>
    <ds:schemaRef ds:uri="http://purl.org/dc/elements/1.1/"/>
    <ds:schemaRef ds:uri="http://schemas.microsoft.com/office/infopath/2007/PartnerControls"/>
    <ds:schemaRef ds:uri="http://schemas.openxmlformats.org/package/2006/metadata/core-properties"/>
    <ds:schemaRef ds:uri="c31f235b-85d7-48ff-acc4-f339d7328c99"/>
    <ds:schemaRef ds:uri="http://www.w3.org/XML/1998/namespace"/>
    <ds:schemaRef ds:uri="http://purl.org/dc/dcmitype/"/>
    <ds:schemaRef ds:uri="f7f9503f-814b-432a-91f5-9c13c51348b4"/>
    <ds:schemaRef ds:uri="dfe7fab5-ca36-4373-9e84-14533c573aad"/>
  </ds:schemaRefs>
</ds:datastoreItem>
</file>

<file path=customXml/itemProps2.xml><?xml version="1.0" encoding="utf-8"?>
<ds:datastoreItem xmlns:ds="http://schemas.openxmlformats.org/officeDocument/2006/customXml" ds:itemID="{088A8D73-C249-4A58-9C94-3CAB7292B505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6E74BB8E-88C1-46BE-ADC0-1C67FC655419}">
  <ds:schemaRefs>
    <ds:schemaRef ds:uri="http://schemas.microsoft.com/sharepoint/events"/>
  </ds:schemaRefs>
</ds:datastoreItem>
</file>

<file path=customXml/itemProps4.xml><?xml version="1.0" encoding="utf-8"?>
<ds:datastoreItem xmlns:ds="http://schemas.openxmlformats.org/officeDocument/2006/customXml" ds:itemID="{C35A08BA-CC81-45BE-AC38-6CC3A4C7821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fe7fab5-ca36-4373-9e84-14533c573aad"/>
    <ds:schemaRef ds:uri="f7f9503f-814b-432a-91f5-9c13c51348b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Metadata/LabelInfo.xml><?xml version="1.0" encoding="utf-8"?>
<clbl:labelList xmlns:clbl="http://schemas.microsoft.com/office/2020/mipLabelMetadata">
  <clbl:label id="{e8d01475-c3b5-436a-a065-5def4c64f52e}" enabled="0" method="" siteId="{e8d01475-c3b5-436a-a065-5def4c64f52e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PNNL_Option_4</Template>
  <TotalTime>601</TotalTime>
  <Words>1252</Words>
  <Application>Microsoft Office PowerPoint</Application>
  <PresentationFormat>Custom</PresentationFormat>
  <Paragraphs>210</Paragraphs>
  <Slides>28</Slides>
  <Notes>28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29" baseType="lpstr">
      <vt:lpstr>PNNL_Option_4</vt:lpstr>
      <vt:lpstr>RAMP Codes in the Regulatory Environment</vt:lpstr>
      <vt:lpstr>Agenda/Goals</vt:lpstr>
      <vt:lpstr>RAMP</vt:lpstr>
      <vt:lpstr>RAMP Website https://ramp.nrc-gateway.gov/ </vt:lpstr>
      <vt:lpstr>RAMP Stats!</vt:lpstr>
      <vt:lpstr>How NRC regulates.</vt:lpstr>
      <vt:lpstr>Regulations/Guidance</vt:lpstr>
      <vt:lpstr>PowerPoint Presentation</vt:lpstr>
      <vt:lpstr>Licensing, Decommissioning, and Certification</vt:lpstr>
      <vt:lpstr>2. Licensing Support Codes</vt:lpstr>
      <vt:lpstr>Licensing Support Codes</vt:lpstr>
      <vt:lpstr>Licensing Support Codes</vt:lpstr>
      <vt:lpstr>2. Decommissioning &amp; Environmental Assessment</vt:lpstr>
      <vt:lpstr>Decommissioning &amp; Environmental Assessment</vt:lpstr>
      <vt:lpstr>3. Licensing/Environment </vt:lpstr>
      <vt:lpstr>Oversight</vt:lpstr>
      <vt:lpstr>3. INCIDENT RESPONSE Emergency Response Codes</vt:lpstr>
      <vt:lpstr>Emergency Response Codes</vt:lpstr>
      <vt:lpstr>Operational Experience</vt:lpstr>
      <vt:lpstr>4. OPERATIONAL EXPERIENCE Dosimetry Code</vt:lpstr>
      <vt:lpstr>Dosimetry GUI</vt:lpstr>
      <vt:lpstr>Support for Decisions</vt:lpstr>
      <vt:lpstr>5. SUPPORT FOR DECISIONS Research Activities</vt:lpstr>
      <vt:lpstr>Consolidation and Modernization</vt:lpstr>
      <vt:lpstr>Introducing - SIERRA</vt:lpstr>
      <vt:lpstr>Overview/ Preview  of SIERRA-ATD</vt:lpstr>
      <vt:lpstr>Tuesday’s Primer RAMP Code Consolidation Project SIERRA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London, Jeffrey</dc:creator>
  <cp:lastModifiedBy>Stephanie Bush-Goddard</cp:lastModifiedBy>
  <cp:revision>17</cp:revision>
  <dcterms:created xsi:type="dcterms:W3CDTF">2022-09-08T04:47:07Z</dcterms:created>
  <dcterms:modified xsi:type="dcterms:W3CDTF">2024-10-21T00:46:15Z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0x0101006F577D85CA72664694D7796B41A5113E</vt:lpwstr>
  </property>
  <property fmtid="{D5CDD505-2E9C-101B-9397-08002B2CF9AE}" pid="3" name="_dlc_DocIdItemGuid">
    <vt:lpwstr>0b1246a2-8054-44c4-ba05-e13a0a6b6ad4</vt:lpwstr>
  </property>
  <property fmtid="{D5CDD505-2E9C-101B-9397-08002B2CF9AE}" pid="4" name="MediaServiceImageTags">
    <vt:lpwstr/>
  </property>
</Properties>
</file>